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4" r:id="rId2"/>
    <p:sldMasterId id="2147483695" r:id="rId3"/>
    <p:sldMasterId id="2147483696"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 Simmons" initials="RS" lastIdx="11" clrIdx="0">
    <p:extLst>
      <p:ext uri="{19B8F6BF-5375-455C-9EA6-DF929625EA0E}">
        <p15:presenceInfo xmlns:p15="http://schemas.microsoft.com/office/powerpoint/2012/main" userId="Rand Simmo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37B937-5518-4DA1-B1D1-7991D057FF57}">
  <a:tblStyle styleId="{8937B937-5518-4DA1-B1D1-7991D057FF5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566" autoAdjust="0"/>
  </p:normalViewPr>
  <p:slideViewPr>
    <p:cSldViewPr snapToGrid="0">
      <p:cViewPr varScale="1">
        <p:scale>
          <a:sx n="92" d="100"/>
          <a:sy n="92" d="100"/>
        </p:scale>
        <p:origin x="64" y="3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315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8T10:49:38.509" idx="2">
    <p:pos x="10" y="10"/>
    <p:text/>
    <p:extLst>
      <p:ext uri="{C676402C-5697-4E1C-873F-D02D1690AC5C}">
        <p15:threadingInfo xmlns:p15="http://schemas.microsoft.com/office/powerpoint/2012/main" timeZoneBias="420"/>
      </p:ext>
    </p:extLst>
  </p:cm>
  <p:cm authorId="1" dt="2016-04-28T10:49:40.556" idx="3">
    <p:pos x="106" y="106"/>
    <p:text>Title change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28T10:51:43.679" idx="4">
    <p:pos x="10" y="10"/>
    <p:text>Whose slide is this? Could the name of the person be added to the notes?</p:text>
    <p:extLst>
      <p:ext uri="{C676402C-5697-4E1C-873F-D02D1690AC5C}">
        <p15:threadingInfo xmlns:p15="http://schemas.microsoft.com/office/powerpoint/2012/main" timeZoneBias="420"/>
      </p:ext>
    </p:extLst>
  </p:cm>
  <p:cm authorId="1" dt="2016-04-28T12:02:05.223" idx="8">
    <p:pos x="106" y="106"/>
    <p:text/>
    <p:extLst>
      <p:ext uri="{C676402C-5697-4E1C-873F-D02D1690AC5C}">
        <p15:threadingInfo xmlns:p15="http://schemas.microsoft.com/office/powerpoint/2012/main" timeZoneBias="420"/>
      </p:ext>
    </p:extLst>
  </p:cm>
  <p:cm authorId="1" dt="2016-04-28T12:02:10.238" idx="9">
    <p:pos x="202" y="202"/>
    <p:text/>
    <p:extLst>
      <p:ext uri="{C676402C-5697-4E1C-873F-D02D1690AC5C}">
        <p15:threadingInfo xmlns:p15="http://schemas.microsoft.com/office/powerpoint/2012/main" timeZoneBias="420"/>
      </p:ext>
    </p:extLst>
  </p:cm>
  <p:cm authorId="1" dt="2016-04-28T12:02:56.389" idx="10">
    <p:pos x="298" y="298"/>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28T11:23:50.566" idx="5">
    <p:pos x="10" y="10"/>
    <p:text>Sorry if I missed this but who is doing this section?</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4-28T12:06:24.580" idx="11">
    <p:pos x="10" y="10"/>
    <p:text>At some point could you mention that although we are not a major player WSL is serving in a resource/advisory capacity to you?</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4-28T11:52:47.739" idx="6">
    <p:pos x="10" y="10"/>
    <p:text>Did not display well. Text had slipped over the left margin</p:text>
    <p:extLst>
      <p:ext uri="{C676402C-5697-4E1C-873F-D02D1690AC5C}">
        <p15:threadingInfo xmlns:p15="http://schemas.microsoft.com/office/powerpoint/2012/main" timeZoneBias="420"/>
      </p:ext>
    </p:extLst>
  </p:cm>
  <p:cm authorId="1" dt="2016-04-28T11:55:40.995" idx="7">
    <p:pos x="106" y="106"/>
    <p:text>Different sized dots - needs reformatting</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9555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cio.wa.gov/initiatives/open-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1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23" name="Shape 4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42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42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15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Gather ideas from audience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Potential reasons: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are used to helping people locate information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Knowledgeable about how to use resources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Enthusiasm for helping people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Skilled in handling questions and instructional techniques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reference interview: what does the customer actually want?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Knowledge of how to use application programs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Good communication skills – oral, written, telekinesis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People trust libraries and librarians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People perceive libraries as places to receive assistance and training</a:t>
            </a:r>
          </a:p>
          <a:p>
            <a:pPr marL="0" marR="0" lvl="0" indent="0" algn="l" rtl="0">
              <a:spcBef>
                <a:spcPts val="0"/>
              </a:spcBef>
              <a:buSzPct val="25000"/>
              <a:buNone/>
            </a:pPr>
            <a:r>
              <a:rPr lang="en-US" sz="1200" b="0" i="0" u="none" strike="noStrike" cap="none">
                <a:solidFill>
                  <a:srgbClr val="3F3F3F"/>
                </a:solidFill>
                <a:latin typeface="Calibri"/>
                <a:ea typeface="Calibri"/>
                <a:cs typeface="Calibri"/>
                <a:sym typeface="Calibri"/>
              </a:rPr>
              <a:t>Librarians are Information professionals rooted in communities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7" name="Shape 44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36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Public </a:t>
            </a:r>
            <a:r>
              <a:rPr lang="en-US" sz="1800" b="1" i="0" u="none" strike="noStrike" cap="none">
                <a:solidFill>
                  <a:schemeClr val="dk1"/>
                </a:solidFill>
                <a:latin typeface="Calibri"/>
                <a:ea typeface="Calibri"/>
                <a:cs typeface="Calibri"/>
                <a:sym typeface="Calibri"/>
              </a:rPr>
              <a:t>librarians</a:t>
            </a:r>
            <a:r>
              <a:rPr lang="en-US" sz="1800" b="0" i="0" u="none" strike="noStrike" cap="none">
                <a:solidFill>
                  <a:schemeClr val="dk1"/>
                </a:solidFill>
                <a:latin typeface="Calibri"/>
                <a:ea typeface="Calibri"/>
                <a:cs typeface="Calibri"/>
                <a:sym typeface="Calibri"/>
              </a:rPr>
              <a:t> are the only group of information professionals really </a:t>
            </a:r>
            <a:r>
              <a:rPr lang="en-US" sz="1800" b="1" i="0" u="none" strike="noStrike" cap="none">
                <a:solidFill>
                  <a:schemeClr val="dk1"/>
                </a:solidFill>
                <a:latin typeface="Calibri"/>
                <a:ea typeface="Calibri"/>
                <a:cs typeface="Calibri"/>
                <a:sym typeface="Calibri"/>
              </a:rPr>
              <a:t>rooted in</a:t>
            </a:r>
            <a:r>
              <a:rPr lang="en-US" sz="1800" b="0" i="0" u="none" strike="noStrike" cap="none">
                <a:solidFill>
                  <a:schemeClr val="dk1"/>
                </a:solidFill>
                <a:latin typeface="Calibri"/>
                <a:ea typeface="Calibri"/>
                <a:cs typeface="Calibri"/>
                <a:sym typeface="Calibri"/>
              </a:rPr>
              <a:t> and serving the small and large communities across the country,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These are trusted institutions,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sng" strike="noStrike" cap="none">
                <a:solidFill>
                  <a:schemeClr val="dk1"/>
                </a:solidFill>
                <a:latin typeface="Calibri"/>
                <a:ea typeface="Calibri"/>
                <a:cs typeface="Calibri"/>
                <a:sym typeface="Calibri"/>
              </a:rPr>
              <a:t>46 percent</a:t>
            </a:r>
            <a:r>
              <a:rPr lang="en-US" sz="1800" b="0" i="0" u="none" strike="noStrike" cap="none">
                <a:solidFill>
                  <a:schemeClr val="dk1"/>
                </a:solidFill>
                <a:latin typeface="Calibri"/>
                <a:ea typeface="Calibri"/>
                <a:cs typeface="Calibri"/>
                <a:sym typeface="Calibri"/>
              </a:rPr>
              <a:t> of Americans 16 and over have visited a library in the last twelve months.</a:t>
            </a: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78 percent of Americans think that libraries should definitely </a:t>
            </a:r>
            <a:r>
              <a:rPr lang="en-US" sz="1800" b="0" i="0" u="sng" strike="noStrike" cap="none">
                <a:solidFill>
                  <a:schemeClr val="dk1"/>
                </a:solidFill>
                <a:latin typeface="Calibri"/>
                <a:ea typeface="Calibri"/>
                <a:cs typeface="Calibri"/>
                <a:sym typeface="Calibri"/>
              </a:rPr>
              <a:t>teach technology</a:t>
            </a:r>
            <a:r>
              <a:rPr lang="en-US" sz="18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63% of people who have worked to solve a community problem use libraries.</a:t>
            </a: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59% of people who have tried to influence Government have used a library</a:t>
            </a: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(data from “Libraries at the Crossroads, Pew Research Center, http://www.pewinternet.org/2015/09/15/libraries-at-the-crossroads/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It makes sense to integrate open data training and knowledge in these important community institutions.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By empowering librarians with the knowledge to find and use this data,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and creating tools for libraries to teach everyone in their community to find and use data, </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we will build a foundation for communities where everyone can open “open data”.</a:t>
            </a:r>
          </a:p>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285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Lots of local, state and federal governments are releasing data in new ways.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They’re making it more open, accessible and reusable.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But they are sometimes challenged to connect with a community’s real needs and interests.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make data helpful it needs to be not just available out there someplace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has to be accessible;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most people need help to leverage data and create change</a:t>
            </a:r>
          </a:p>
        </p:txBody>
      </p:sp>
    </p:spTree>
    <p:extLst>
      <p:ext uri="{BB962C8B-B14F-4D97-AF65-F5344CB8AC3E}">
        <p14:creationId xmlns:p14="http://schemas.microsoft.com/office/powerpoint/2010/main" val="252552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77" name="Shape 4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60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buSzPct val="25000"/>
              <a:buNone/>
            </a:pPr>
            <a:r>
              <a:rPr lang="en-US" sz="1200" b="0" i="0" u="sng" strike="noStrike" cap="none">
                <a:solidFill>
                  <a:schemeClr val="dk1"/>
                </a:solidFill>
                <a:latin typeface="Calibri"/>
                <a:ea typeface="Calibri"/>
                <a:cs typeface="Calibri"/>
                <a:sym typeface="Calibri"/>
              </a:rPr>
              <a:t>What are we going to do</a:t>
            </a:r>
            <a:r>
              <a:rPr lang="en-US" sz="1200" b="0" i="0" u="none" strike="noStrike" cap="none">
                <a:solidFill>
                  <a:schemeClr val="dk1"/>
                </a:solidFill>
                <a:latin typeface="Calibri"/>
                <a:ea typeface="Calibri"/>
                <a:cs typeface="Calibri"/>
                <a:sym typeface="Calibri"/>
              </a:rPr>
              <a:t>  are going to  bring together librarians and civic technologists and create free and reusable curricula. We’ll use a train-the-trainer model so that librarians can  find, evaluate and use open data. And, librarians will have new resources to train community members and organizations.  We’re going to provide grants to libraries so that they can pilot these tools, and we’ll use feedback from these libraries to improve the data and make more valuable to all our communities.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rgbClr val="2E75B5"/>
                </a:solidFill>
                <a:latin typeface="Calibri"/>
                <a:ea typeface="Calibri"/>
                <a:cs typeface="Calibri"/>
                <a:sym typeface="Calibri"/>
              </a:rPr>
              <a:t>Project Description</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Together with a diverse team of public librarians and civic technologists across California and Washington, our project team will develop two Open Educational Resource (OER) modules:</a:t>
            </a:r>
          </a:p>
          <a:p>
            <a:pPr marL="342900" marR="0" lvl="0" indent="-342900" algn="l" rtl="0">
              <a:spcBef>
                <a:spcPts val="0"/>
              </a:spcBef>
              <a:buClr>
                <a:srgbClr val="000000"/>
              </a:buClr>
              <a:buSzPct val="100000"/>
              <a:buFont typeface="Calibri"/>
              <a:buAutoNum type="arabicPeriod"/>
            </a:pPr>
            <a:r>
              <a:rPr lang="en-US" sz="1200" b="0" i="0" u="none" strike="noStrike" cap="none">
                <a:solidFill>
                  <a:srgbClr val="000000"/>
                </a:solidFill>
                <a:latin typeface="Calibri"/>
                <a:ea typeface="Calibri"/>
                <a:cs typeface="Calibri"/>
                <a:sym typeface="Calibri"/>
              </a:rPr>
              <a:t>Train-the-Trainer: A train-the-trainer approach for professional librarians will enable them to develop the skills they need to help patrons find and use relevant local, regional, state and national open data resources. This curriculum will also underscore the importance of providing feedback to government agencies that produce data in order to help improve the quality and relevance of data they release. </a:t>
            </a:r>
          </a:p>
          <a:p>
            <a:pPr marL="342900" marR="0" lvl="0" indent="-342900" algn="l" rtl="0">
              <a:spcBef>
                <a:spcPts val="0"/>
              </a:spcBef>
              <a:buClr>
                <a:srgbClr val="000000"/>
              </a:buClr>
              <a:buSzPct val="100000"/>
              <a:buFont typeface="Calibri"/>
              <a:buAutoNum type="arabicPeriod"/>
            </a:pPr>
            <a:r>
              <a:rPr lang="en-US" sz="1200" b="0" i="0" u="none" strike="noStrike" cap="none">
                <a:solidFill>
                  <a:srgbClr val="000000"/>
                </a:solidFill>
                <a:latin typeface="Calibri"/>
                <a:ea typeface="Calibri"/>
                <a:cs typeface="Calibri"/>
                <a:sym typeface="Calibri"/>
              </a:rPr>
              <a:t>Class Training Materials: Libraries can add these hands-on open data lesson plans to existing digital and information literacy programs or offer them as stand-alone classes or workshops. These lessons will help members of the community and community organizations learn what open data is, how to find it, easy ways to use it, and why it is important to provide feedback to the governments and organizations that created the data.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44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99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Rand</a:t>
            </a:r>
            <a:endParaRPr dirty="0"/>
          </a:p>
        </p:txBody>
      </p:sp>
      <p:sp>
        <p:nvSpPr>
          <p:cNvPr id="512" name="Shape 5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0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Who are we? Intros – Rand and Will</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Who are you? (Will) Librarians/non-librarians;  public libraries/academic libraries/ school libraries/other;  information providers;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Why are we here? Why did you choose this session? Rand: Reason for proposing this session; Will: Reason for delivering content</a:t>
            </a:r>
          </a:p>
        </p:txBody>
      </p:sp>
      <p:sp>
        <p:nvSpPr>
          <p:cNvPr id="341" name="Shape 34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5038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12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Washington State Open Data Initiative </a:t>
            </a:r>
          </a:p>
          <a:p>
            <a:pPr marL="914400" marR="0" lvl="2" indent="0" algn="l" rtl="0">
              <a:spcBef>
                <a:spcPts val="0"/>
              </a:spcBef>
              <a:buSzPct val="25000"/>
              <a:buNone/>
            </a:pPr>
            <a:r>
              <a:rPr lang="en-US" sz="1200" b="0" i="0" u="sng" strike="noStrike" cap="none">
                <a:solidFill>
                  <a:schemeClr val="hlink"/>
                </a:solidFill>
                <a:latin typeface="Calibri"/>
                <a:ea typeface="Calibri"/>
                <a:cs typeface="Calibri"/>
                <a:sym typeface="Calibri"/>
                <a:hlinkClick r:id="rId3"/>
              </a:rPr>
              <a:t>https://ocio.wa.gov/initiatives/open-data</a:t>
            </a:r>
          </a:p>
          <a:p>
            <a:pPr marL="914400" marR="0" lvl="2"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914400" marR="0" lvl="2" indent="0" algn="l" rtl="0">
              <a:spcBef>
                <a:spcPts val="0"/>
              </a:spcBef>
              <a:buSzPct val="25000"/>
              <a:buNone/>
            </a:pPr>
            <a:r>
              <a:rPr lang="en-US" sz="1200" b="0" i="0" u="none" strike="noStrike" cap="none">
                <a:solidFill>
                  <a:schemeClr val="dk1"/>
                </a:solidFill>
                <a:latin typeface="Calibri"/>
                <a:ea typeface="Calibri"/>
                <a:cs typeface="Calibri"/>
                <a:sym typeface="Calibri"/>
              </a:rPr>
              <a:t>Open Data is </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public information –  can be or currently is released to the public</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most valuable when it is used - by citizens, civic groups or private companies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needs to be accessible, accurate and authoritative</a:t>
            </a:r>
          </a:p>
          <a:p>
            <a:pPr marL="1085850" marR="0" lvl="2"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should be easy to post but curated for quality - including regular updating and timeliness; easy to find and hard to break; offered voluntarily to support jobs, justice and civic action.</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8" name="Shape 3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513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80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84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44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18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17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93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ctr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1100050" y="4455619"/>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cxnSp>
        <p:nvCxnSpPr>
          <p:cNvPr id="26" name="Shape 26"/>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rot="5400000">
            <a:off x="4114799" y="-1171785"/>
            <a:ext cx="4023360" cy="100583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6" name="Shape 96"/>
          <p:cNvSpPr txBox="1">
            <a:spLocks noGrp="1"/>
          </p:cNvSpPr>
          <p:nvPr>
            <p:ph type="title"/>
          </p:nvPr>
        </p:nvSpPr>
        <p:spPr>
          <a:xfrm rot="5400000">
            <a:off x="7160639" y="1979038"/>
            <a:ext cx="5757421" cy="262889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rot="5400000">
            <a:off x="1826639" y="-573660"/>
            <a:ext cx="5757422" cy="77342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4" name="Shape 16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1" name="Shape 17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7" name="Shape 17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9" name="Shape 18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3" name="Shape 2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6"/>
        <p:cNvGrpSpPr/>
        <p:nvPr/>
      </p:nvGrpSpPr>
      <p:grpSpPr>
        <a:xfrm>
          <a:off x="0" y="0"/>
          <a:ext cx="0" cy="0"/>
          <a:chOff x="0" y="0"/>
          <a:chExt cx="0" cy="0"/>
        </a:xfrm>
      </p:grpSpPr>
      <p:sp>
        <p:nvSpPr>
          <p:cNvPr id="227" name="Shape 2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2" name="Shape 232"/>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9" name="Shape 239"/>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6" name="Shape 246"/>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4" name="Shape 264"/>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0" name="Shape 27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77" name="Shape 2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2" name="Shape 28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title"/>
          </p:nvPr>
        </p:nvSpPr>
        <p:spPr>
          <a:xfrm>
            <a:off x="457200" y="594358"/>
            <a:ext cx="3200399" cy="22860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800600" y="731520"/>
            <a:ext cx="6492239" cy="52577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926080"/>
            <a:ext cx="3200399" cy="3379124"/>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800600" y="6459785"/>
            <a:ext cx="4648199" cy="365125"/>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chemeClr val="dk2"/>
                </a:solidFill>
                <a:latin typeface="Calibri"/>
                <a:ea typeface="Calibri"/>
                <a:cs typeface="Calibri"/>
                <a:sym typeface="Calibri"/>
              </a:rPr>
              <a:t>‹#›</a:t>
            </a:fld>
            <a:endParaRPr lang="en-US" sz="1050">
              <a:solidFill>
                <a:schemeClr val="dk2"/>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1"/>
        <p:cNvGrpSpPr/>
        <p:nvPr/>
      </p:nvGrpSpPr>
      <p:grpSpPr>
        <a:xfrm>
          <a:off x="0" y="0"/>
          <a:ext cx="0" cy="0"/>
          <a:chOff x="0" y="0"/>
          <a:chExt cx="0" cy="0"/>
        </a:xfrm>
      </p:grpSpPr>
      <p:sp>
        <p:nvSpPr>
          <p:cNvPr id="302" name="Shape 30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7" name="Shape 30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4" name="Shape 31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5" name="Shape 31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1" name="Shape 32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7" name="Shape 32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6" name="Shape 56"/>
          <p:cNvSpPr txBox="1">
            <a:spLocks noGrp="1"/>
          </p:cNvSpPr>
          <p:nvPr>
            <p:ph type="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1097279" y="4453128"/>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cxnSp>
        <p:nvCxnSpPr>
          <p:cNvPr id="61" name="Shape 61"/>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1097279" y="1845733"/>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6217919" y="1845734"/>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109727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109727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3" name="Shape 73"/>
          <p:cNvSpPr txBox="1">
            <a:spLocks noGrp="1"/>
          </p:cNvSpPr>
          <p:nvPr>
            <p:ph type="body" idx="3"/>
          </p:nvPr>
        </p:nvSpPr>
        <p:spPr>
          <a:xfrm>
            <a:off x="621791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4" name="Shape 74"/>
          <p:cNvSpPr txBox="1">
            <a:spLocks noGrp="1"/>
          </p:cNvSpPr>
          <p:nvPr>
            <p:ph type="body" idx="4"/>
          </p:nvPr>
        </p:nvSpPr>
        <p:spPr>
          <a:xfrm>
            <a:off x="621791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p:nvPr/>
        </p:nvSpPr>
        <p:spPr>
          <a:xfrm>
            <a:off x="0" y="4953000"/>
            <a:ext cx="12188824" cy="19049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15" y="491507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title"/>
          </p:nvPr>
        </p:nvSpPr>
        <p:spPr>
          <a:xfrm>
            <a:off x="1097279" y="5074919"/>
            <a:ext cx="10113264" cy="82296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a:spLocks noGrp="1"/>
          </p:cNvSpPr>
          <p:nvPr>
            <p:ph type="pic" idx="2"/>
          </p:nvPr>
        </p:nvSpPr>
        <p:spPr>
          <a:xfrm>
            <a:off x="15" y="0"/>
            <a:ext cx="12191984" cy="4915076"/>
          </a:xfrm>
          <a:prstGeom prst="rect">
            <a:avLst/>
          </a:prstGeom>
          <a:blipFill rotWithShape="1">
            <a:blip r:embed="rId2">
              <a:alphaModFix/>
            </a:blip>
            <a:stretch>
              <a:fillRect/>
            </a:stretch>
          </a:blip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097279" y="5907023"/>
            <a:ext cx="10113264" cy="59435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a:solidFill>
                  <a:srgbClr val="FFFFFF"/>
                </a:solidFill>
                <a:latin typeface="Calibri"/>
                <a:ea typeface="Calibri"/>
                <a:cs typeface="Calibri"/>
                <a:sym typeface="Calibri"/>
              </a:rPr>
              <a:t>‹#›</a:t>
            </a:fld>
            <a:endParaRPr lang="en-US" sz="105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0" y="6334316"/>
            <a:ext cx="12192000" cy="65997"/>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cxnSp>
        <p:nvCxnSpPr>
          <p:cNvPr id="17" name="Shape 17"/>
          <p:cNvCxnSpPr/>
          <p:nvPr/>
        </p:nvCxnSpPr>
        <p:spPr>
          <a:xfrm>
            <a:off x="1193532" y="1737844"/>
            <a:ext cx="996695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3" name="Shape 18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8" name="Shape 25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a-state-ofm.us/CrimeStatsOn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hyperlink" Target="https://data.wa.gov/Health/Health-Care-Provider-Credential-Data/qxh8-f4b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iscal.wa.gov/TaxExemptions.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hyperlink" Target="http://lj.libraryjournal.com/2016/02/digital-resources/knight-news-challenge-winners-to-develop-open-data-training-progra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newschallenge.org/challenge/data/entries/data-equity-for-main-street-bringing-open-data-home-through-local-libraries" TargetMode="External"/><Relationship Id="rId5"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ppt/slideLayouts/slideLayout35.x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os.wa.gov/library" TargetMode="External"/><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will.saunders@watech.wa.gov" TargetMode="External"/><Relationship Id="rId5" Type="http://schemas.openxmlformats.org/officeDocument/2006/relationships/hyperlink" Target="https://ocio.wa.gov/initiatives/open-data" TargetMode="External"/><Relationship Id="rId4" Type="http://schemas.openxmlformats.org/officeDocument/2006/relationships/hyperlink" Target="mailto:rand.simmons@sos.wa.gov" TargetMode="Externa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ata.results.wa.gov/Goal-5-Efficient-Effective-and-Accountable-Governm/G5-3-1-a-Open-Data-Variety-Chart-by-Topical-Catego/q4tu-u7vu"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cio.wa.gov/open-data-impact-survey" TargetMode="External"/><Relationship Id="rId4" Type="http://schemas.openxmlformats.org/officeDocument/2006/relationships/hyperlink" Target="https://ocio.wa.gov/policies/187-open-data-plan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omments" Target="../comments/comment3.xml"/><Relationship Id="rId5" Type="http://schemas.openxmlformats.org/officeDocument/2006/relationships/image" Target="../media/image7.png"/><Relationship Id="rId4" Type="http://schemas.openxmlformats.org/officeDocument/2006/relationships/hyperlink" Target="https://fortress.wa.gov/ecy/cspareporting/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ata.kingcounty.gov/dataset/Inspections2014/a6y8-bq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elp.com/inspections/balompie-cafe-san-francis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insight.livestories.com/s/recreational-marijuana-revenues-in-washington-state/5588e0e8a750b313834c558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okane.maps.arcgis.com/apps/webappviewer/index.html?id=3ad764a4c721463a88e7e3132b61eb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262626"/>
              </a:buClr>
              <a:buSzPct val="25000"/>
              <a:buFont typeface="Calibri"/>
              <a:buNone/>
            </a:pPr>
            <a:r>
              <a:rPr lang="en-US" sz="8000" b="0" i="0" u="none" strike="noStrike" cap="none" dirty="0">
                <a:solidFill>
                  <a:srgbClr val="262626"/>
                </a:solidFill>
                <a:latin typeface="Calibri"/>
                <a:ea typeface="Calibri"/>
                <a:cs typeface="Calibri"/>
                <a:sym typeface="Calibri"/>
              </a:rPr>
              <a:t>Open Data Initiative:</a:t>
            </a:r>
          </a:p>
        </p:txBody>
      </p:sp>
      <p:sp>
        <p:nvSpPr>
          <p:cNvPr id="336" name="Shape 336"/>
          <p:cNvSpPr txBox="1">
            <a:spLocks noGrp="1"/>
          </p:cNvSpPr>
          <p:nvPr>
            <p:ph type="subTitle" idx="1"/>
          </p:nvPr>
        </p:nvSpPr>
        <p:spPr>
          <a:xfrm>
            <a:off x="1100050" y="4455619"/>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400" b="0" i="0" u="none" strike="noStrike" cap="none" dirty="0">
                <a:solidFill>
                  <a:schemeClr val="dk2"/>
                </a:solidFill>
                <a:latin typeface="Calibri"/>
                <a:ea typeface="Calibri"/>
                <a:cs typeface="Calibri"/>
                <a:sym typeface="Calibri"/>
              </a:rPr>
              <a:t>WHAT’S IN IT FOR LIBRARIES?</a:t>
            </a:r>
          </a:p>
        </p:txBody>
      </p:sp>
      <p:pic>
        <p:nvPicPr>
          <p:cNvPr id="337" name="Shape 337"/>
          <p:cNvPicPr preferRelativeResize="0"/>
          <p:nvPr/>
        </p:nvPicPr>
        <p:blipFill rotWithShape="1">
          <a:blip r:embed="rId3">
            <a:alphaModFix/>
          </a:blip>
          <a:srcRect/>
          <a:stretch/>
        </p:blipFill>
        <p:spPr>
          <a:xfrm>
            <a:off x="2215557" y="5265792"/>
            <a:ext cx="7821845" cy="92667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dirty="0">
                <a:solidFill>
                  <a:srgbClr val="FFFFFF"/>
                </a:solidFill>
                <a:latin typeface="Calibri"/>
                <a:ea typeface="Calibri"/>
                <a:cs typeface="Calibri"/>
                <a:sym typeface="Calibri"/>
              </a:rPr>
              <a:t>Crime Stats</a:t>
            </a:r>
          </a:p>
        </p:txBody>
      </p:sp>
      <p:pic>
        <p:nvPicPr>
          <p:cNvPr id="426" name="Shape 426"/>
          <p:cNvPicPr preferRelativeResize="0">
            <a:picLocks noGrp="1"/>
          </p:cNvPicPr>
          <p:nvPr>
            <p:ph type="body" idx="1"/>
          </p:nvPr>
        </p:nvPicPr>
        <p:blipFill rotWithShape="1">
          <a:blip r:embed="rId3">
            <a:alphaModFix/>
          </a:blip>
          <a:srcRect/>
          <a:stretch/>
        </p:blipFill>
        <p:spPr>
          <a:xfrm>
            <a:off x="4721708" y="297180"/>
            <a:ext cx="6755182" cy="6401046"/>
          </a:xfrm>
          <a:prstGeom prst="rect">
            <a:avLst/>
          </a:prstGeom>
          <a:noFill/>
          <a:ln>
            <a:noFill/>
          </a:ln>
        </p:spPr>
      </p:pic>
      <p:sp>
        <p:nvSpPr>
          <p:cNvPr id="427" name="Shape 427"/>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a:solidFill>
                  <a:schemeClr val="hlink"/>
                </a:solidFill>
                <a:latin typeface="Calibri"/>
                <a:ea typeface="Calibri"/>
                <a:cs typeface="Calibri"/>
                <a:sym typeface="Calibri"/>
                <a:hlinkClick r:id="rId4"/>
              </a:rPr>
              <a:t>http://wa-state-ofm.us/CrimeStatsOnline/</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But even if your town can’t post a live crime map, you can still get open data about crimes in your county, from (of all places) the state Office of Financial Management.</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Here’s a view of jail sentences for property crimes in Spokane County over 25 years…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dirty="0">
                <a:solidFill>
                  <a:srgbClr val="FFFFFF"/>
                </a:solidFill>
                <a:latin typeface="Calibri"/>
                <a:ea typeface="Calibri"/>
                <a:cs typeface="Calibri"/>
                <a:sym typeface="Calibri"/>
              </a:rPr>
              <a:t>Doc, are you licensed for this </a:t>
            </a:r>
            <a:r>
              <a:rPr lang="en-US" sz="3600" b="0" i="0" u="none" strike="noStrike" cap="none" dirty="0" err="1">
                <a:solidFill>
                  <a:srgbClr val="FFFFFF"/>
                </a:solidFill>
                <a:latin typeface="Calibri"/>
                <a:ea typeface="Calibri"/>
                <a:cs typeface="Calibri"/>
                <a:sym typeface="Calibri"/>
              </a:rPr>
              <a:t>kinda</a:t>
            </a:r>
            <a:r>
              <a:rPr lang="en-US" sz="3600" b="0" i="0" u="none" strike="noStrike" cap="none" dirty="0">
                <a:solidFill>
                  <a:srgbClr val="FFFFFF"/>
                </a:solidFill>
                <a:latin typeface="Calibri"/>
                <a:ea typeface="Calibri"/>
                <a:cs typeface="Calibri"/>
                <a:sym typeface="Calibri"/>
              </a:rPr>
              <a:t> thing?</a:t>
            </a:r>
          </a:p>
        </p:txBody>
      </p:sp>
      <p:pic>
        <p:nvPicPr>
          <p:cNvPr id="433" name="Shape 433"/>
          <p:cNvPicPr preferRelativeResize="0">
            <a:picLocks noGrp="1"/>
          </p:cNvPicPr>
          <p:nvPr>
            <p:ph type="body" idx="1"/>
          </p:nvPr>
        </p:nvPicPr>
        <p:blipFill rotWithShape="1">
          <a:blip r:embed="rId3">
            <a:alphaModFix/>
          </a:blip>
          <a:srcRect/>
          <a:stretch/>
        </p:blipFill>
        <p:spPr>
          <a:xfrm>
            <a:off x="4277050" y="1447801"/>
            <a:ext cx="7719808" cy="3665358"/>
          </a:xfrm>
          <a:prstGeom prst="rect">
            <a:avLst/>
          </a:prstGeom>
          <a:noFill/>
          <a:ln>
            <a:noFill/>
          </a:ln>
        </p:spPr>
      </p:pic>
      <p:sp>
        <p:nvSpPr>
          <p:cNvPr id="434" name="Shape 434"/>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a:solidFill>
                  <a:schemeClr val="hlink"/>
                </a:solidFill>
                <a:latin typeface="Calibri"/>
                <a:ea typeface="Calibri"/>
                <a:cs typeface="Calibri"/>
                <a:sym typeface="Calibri"/>
                <a:hlinkClick r:id="rId4"/>
              </a:rPr>
              <a:t>https://data.wa.gov/Health/Health-Care-Provider-Credential-Data/qxh8-f4bd</a:t>
            </a:r>
            <a:r>
              <a:rPr lang="en-US" sz="1500" b="0" i="0" u="none" strike="noStrike" cap="none">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The state department of health licenses all health care providers. </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Hospitals, clinics etc. want to know whether their staff is current on their licenses before letting them on duty; </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27,000 views this month</a:t>
            </a:r>
          </a:p>
        </p:txBody>
      </p:sp>
      <p:pic>
        <p:nvPicPr>
          <p:cNvPr id="435" name="Shape 435"/>
          <p:cNvPicPr preferRelativeResize="0"/>
          <p:nvPr/>
        </p:nvPicPr>
        <p:blipFill rotWithShape="1">
          <a:blip r:embed="rId5">
            <a:alphaModFix/>
          </a:blip>
          <a:srcRect/>
          <a:stretch/>
        </p:blipFill>
        <p:spPr>
          <a:xfrm>
            <a:off x="8618317" y="1296674"/>
            <a:ext cx="1733549" cy="7715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a:solidFill>
                  <a:srgbClr val="FFFFFF"/>
                </a:solidFill>
                <a:latin typeface="Calibri"/>
                <a:ea typeface="Calibri"/>
                <a:cs typeface="Calibri"/>
                <a:sym typeface="Calibri"/>
              </a:rPr>
              <a:t>Taxes – or not</a:t>
            </a:r>
          </a:p>
        </p:txBody>
      </p:sp>
      <p:sp>
        <p:nvSpPr>
          <p:cNvPr id="441" name="Shape 441"/>
          <p:cNvSpPr txBox="1">
            <a:spLocks noGrp="1"/>
          </p:cNvSpPr>
          <p:nvPr>
            <p:ph type="body" idx="1"/>
          </p:nvPr>
        </p:nvSpPr>
        <p:spPr>
          <a:xfrm>
            <a:off x="5183187" y="987425"/>
            <a:ext cx="6172199" cy="4873624"/>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None/>
            </a:pPr>
            <a:endParaRPr sz="2000" b="0" i="0" u="none" strike="noStrike" cap="none">
              <a:solidFill>
                <a:srgbClr val="3F3F3F"/>
              </a:solidFill>
              <a:latin typeface="Calibri"/>
              <a:ea typeface="Calibri"/>
              <a:cs typeface="Calibri"/>
              <a:sym typeface="Calibri"/>
            </a:endParaRPr>
          </a:p>
        </p:txBody>
      </p:sp>
      <p:sp>
        <p:nvSpPr>
          <p:cNvPr id="442" name="Shape 442"/>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a:solidFill>
                  <a:schemeClr val="hlink"/>
                </a:solidFill>
                <a:latin typeface="Calibri"/>
                <a:ea typeface="Calibri"/>
                <a:cs typeface="Calibri"/>
                <a:sym typeface="Calibri"/>
                <a:hlinkClick r:id="rId3"/>
              </a:rPr>
              <a:t>http://fiscal.wa.gov/TaxExemptions.aspx</a:t>
            </a:r>
            <a:r>
              <a:rPr lang="en-US" sz="1500" b="0" i="0" u="none" strike="noStrike" cap="none">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Want to know when and why some companies pay less in taxes?</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Look it up on fiscal.wa.gov, courtesy of the State Department of Revenue</a:t>
            </a:r>
          </a:p>
        </p:txBody>
      </p:sp>
      <p:pic>
        <p:nvPicPr>
          <p:cNvPr id="443" name="Shape 443"/>
          <p:cNvPicPr preferRelativeResize="0"/>
          <p:nvPr/>
        </p:nvPicPr>
        <p:blipFill rotWithShape="1">
          <a:blip r:embed="rId4">
            <a:alphaModFix/>
          </a:blip>
          <a:srcRect/>
          <a:stretch/>
        </p:blipFill>
        <p:spPr>
          <a:xfrm>
            <a:off x="4566139" y="276531"/>
            <a:ext cx="6874651" cy="621735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What’s the role for Libraries / librarians?</a:t>
            </a:r>
          </a:p>
        </p:txBody>
      </p:sp>
      <p:sp>
        <p:nvSpPr>
          <p:cNvPr id="450" name="Shape 450"/>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Reference interview</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Demographics of library users</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a:solidFill>
                  <a:srgbClr val="3F3F3F"/>
                </a:solidFill>
                <a:latin typeface="Calibri"/>
                <a:ea typeface="Calibri"/>
                <a:cs typeface="Calibri"/>
                <a:sym typeface="Calibri"/>
              </a:rPr>
              <a:t>Information professionals rooted in communities</a:t>
            </a:r>
          </a:p>
        </p:txBody>
      </p:sp>
      <p:sp>
        <p:nvSpPr>
          <p:cNvPr id="451" name="Shape 451"/>
          <p:cNvSpPr txBox="1"/>
          <p:nvPr/>
        </p:nvSpPr>
        <p:spPr>
          <a:xfrm>
            <a:off x="512747" y="5977467"/>
            <a:ext cx="66396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Rand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Shape 456"/>
          <p:cNvPicPr preferRelativeResize="0"/>
          <p:nvPr/>
        </p:nvPicPr>
        <p:blipFill rotWithShape="1">
          <a:blip r:embed="rId3">
            <a:alphaModFix amt="33000"/>
          </a:blip>
          <a:srcRect/>
          <a:stretch/>
        </p:blipFill>
        <p:spPr>
          <a:xfrm>
            <a:off x="1722119" y="229279"/>
            <a:ext cx="9037319" cy="5950541"/>
          </a:xfrm>
          <a:prstGeom prst="rect">
            <a:avLst/>
          </a:prstGeom>
          <a:noFill/>
          <a:ln>
            <a:noFill/>
          </a:ln>
        </p:spPr>
      </p:pic>
      <p:sp>
        <p:nvSpPr>
          <p:cNvPr id="457" name="Shape 457"/>
          <p:cNvSpPr txBox="1"/>
          <p:nvPr/>
        </p:nvSpPr>
        <p:spPr>
          <a:xfrm>
            <a:off x="3738280" y="2403021"/>
            <a:ext cx="6440799" cy="5071599"/>
          </a:xfrm>
          <a:prstGeom prst="rect">
            <a:avLst/>
          </a:prstGeom>
          <a:noFill/>
          <a:ln>
            <a:noFill/>
          </a:ln>
        </p:spPr>
        <p:txBody>
          <a:bodyPr lIns="121900" tIns="121900" rIns="121900" bIns="121900" anchor="ctr" anchorCtr="0">
            <a:noAutofit/>
          </a:bodyPr>
          <a:lstStyle/>
          <a:p>
            <a:pPr marL="0" marR="0" lvl="0" indent="0" algn="l" rtl="0">
              <a:spcBef>
                <a:spcPts val="0"/>
              </a:spcBef>
              <a:buSzPct val="25000"/>
              <a:buNone/>
            </a:pPr>
            <a:r>
              <a:rPr lang="en-US" sz="26666" b="1">
                <a:solidFill>
                  <a:schemeClr val="accent1"/>
                </a:solidFill>
                <a:latin typeface="Consolas"/>
                <a:ea typeface="Consolas"/>
                <a:cs typeface="Consolas"/>
                <a:sym typeface="Consolas"/>
              </a:rPr>
              <a:t>78%</a:t>
            </a:r>
          </a:p>
        </p:txBody>
      </p:sp>
      <p:sp>
        <p:nvSpPr>
          <p:cNvPr id="458" name="Shape 458"/>
          <p:cNvSpPr txBox="1"/>
          <p:nvPr/>
        </p:nvSpPr>
        <p:spPr>
          <a:xfrm>
            <a:off x="316194" y="5883464"/>
            <a:ext cx="66396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Rand</a:t>
            </a:r>
          </a:p>
        </p:txBody>
      </p:sp>
      <p:sp>
        <p:nvSpPr>
          <p:cNvPr id="459" name="Shape 459"/>
          <p:cNvSpPr txBox="1"/>
          <p:nvPr/>
        </p:nvSpPr>
        <p:spPr>
          <a:xfrm>
            <a:off x="388620" y="373380"/>
            <a:ext cx="5532119"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By empowering librarians with the knowledge to find and use this data,  and creating tools for libraries to teach everyone in their community to find and use data,  we will build a foundation for communities where everyone can open “open data”</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a:stretch/>
        </p:blipFill>
        <p:spPr>
          <a:xfrm>
            <a:off x="560825" y="4575435"/>
            <a:ext cx="964064" cy="964064"/>
          </a:xfrm>
          <a:prstGeom prst="rect">
            <a:avLst/>
          </a:prstGeom>
          <a:noFill/>
          <a:ln>
            <a:noFill/>
          </a:ln>
        </p:spPr>
      </p:pic>
      <p:sp>
        <p:nvSpPr>
          <p:cNvPr id="465" name="Shape 465"/>
          <p:cNvSpPr txBox="1"/>
          <p:nvPr/>
        </p:nvSpPr>
        <p:spPr>
          <a:xfrm>
            <a:off x="1670390" y="1646717"/>
            <a:ext cx="3958400" cy="5031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chemeClr val="accent5"/>
                </a:solidFill>
                <a:latin typeface="Consolas"/>
                <a:ea typeface="Consolas"/>
                <a:cs typeface="Consolas"/>
                <a:sym typeface="Consolas"/>
              </a:rPr>
              <a:t>data is available</a:t>
            </a:r>
          </a:p>
        </p:txBody>
      </p:sp>
      <p:sp>
        <p:nvSpPr>
          <p:cNvPr id="466" name="Shape 466"/>
          <p:cNvSpPr txBox="1"/>
          <p:nvPr/>
        </p:nvSpPr>
        <p:spPr>
          <a:xfrm>
            <a:off x="1700391" y="2228017"/>
            <a:ext cx="2703598" cy="503198"/>
          </a:xfrm>
          <a:prstGeom prst="rect">
            <a:avLst/>
          </a:prstGeom>
          <a:noFill/>
          <a:ln>
            <a:noFill/>
          </a:ln>
        </p:spPr>
        <p:txBody>
          <a:bodyPr lIns="121900" tIns="121900" rIns="121900" bIns="121900" anchor="t" anchorCtr="0">
            <a:noAutofit/>
          </a:bodyPr>
          <a:lstStyle/>
          <a:p>
            <a:pPr marL="0" marR="0" lvl="0" indent="0" algn="l" rtl="0">
              <a:spcBef>
                <a:spcPts val="0"/>
              </a:spcBef>
              <a:buNone/>
            </a:pPr>
            <a:endParaRPr sz="2400" b="1">
              <a:solidFill>
                <a:srgbClr val="93C47D"/>
              </a:solidFill>
              <a:latin typeface="Consolas"/>
              <a:ea typeface="Consolas"/>
              <a:cs typeface="Consolas"/>
              <a:sym typeface="Consolas"/>
            </a:endParaRPr>
          </a:p>
        </p:txBody>
      </p:sp>
      <p:pic>
        <p:nvPicPr>
          <p:cNvPr id="467" name="Shape 467"/>
          <p:cNvPicPr preferRelativeResize="0"/>
          <p:nvPr/>
        </p:nvPicPr>
        <p:blipFill rotWithShape="1">
          <a:blip r:embed="rId4">
            <a:alphaModFix/>
          </a:blip>
          <a:srcRect/>
          <a:stretch/>
        </p:blipFill>
        <p:spPr>
          <a:xfrm>
            <a:off x="608725" y="1416284"/>
            <a:ext cx="964064" cy="964064"/>
          </a:xfrm>
          <a:prstGeom prst="rect">
            <a:avLst/>
          </a:prstGeom>
          <a:noFill/>
          <a:ln>
            <a:noFill/>
          </a:ln>
        </p:spPr>
      </p:pic>
      <p:pic>
        <p:nvPicPr>
          <p:cNvPr id="468" name="Shape 468"/>
          <p:cNvPicPr preferRelativeResize="0"/>
          <p:nvPr/>
        </p:nvPicPr>
        <p:blipFill rotWithShape="1">
          <a:blip r:embed="rId5">
            <a:alphaModFix/>
          </a:blip>
          <a:srcRect/>
          <a:stretch/>
        </p:blipFill>
        <p:spPr>
          <a:xfrm>
            <a:off x="560825" y="2995867"/>
            <a:ext cx="964064" cy="964064"/>
          </a:xfrm>
          <a:prstGeom prst="rect">
            <a:avLst/>
          </a:prstGeom>
          <a:noFill/>
          <a:ln>
            <a:noFill/>
          </a:ln>
        </p:spPr>
      </p:pic>
      <p:sp>
        <p:nvSpPr>
          <p:cNvPr id="469" name="Shape 469"/>
          <p:cNvSpPr txBox="1"/>
          <p:nvPr/>
        </p:nvSpPr>
        <p:spPr>
          <a:xfrm>
            <a:off x="1524890" y="3056100"/>
            <a:ext cx="4497599"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rgbClr val="93C47D"/>
                </a:solidFill>
                <a:latin typeface="Consolas"/>
                <a:ea typeface="Consolas"/>
                <a:cs typeface="Consolas"/>
                <a:sym typeface="Consolas"/>
              </a:rPr>
              <a:t>you can access data  </a:t>
            </a:r>
          </a:p>
        </p:txBody>
      </p:sp>
      <p:sp>
        <p:nvSpPr>
          <p:cNvPr id="470" name="Shape 470"/>
          <p:cNvSpPr txBox="1"/>
          <p:nvPr/>
        </p:nvSpPr>
        <p:spPr>
          <a:xfrm>
            <a:off x="1524890" y="4635667"/>
            <a:ext cx="6866000"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rgbClr val="00AFAF"/>
                </a:solidFill>
                <a:latin typeface="Consolas"/>
                <a:ea typeface="Consolas"/>
                <a:cs typeface="Consolas"/>
                <a:sym typeface="Consolas"/>
              </a:rPr>
              <a:t>you can leverage data to create change</a:t>
            </a:r>
          </a:p>
        </p:txBody>
      </p:sp>
      <p:sp>
        <p:nvSpPr>
          <p:cNvPr id="471" name="Shape 471"/>
          <p:cNvSpPr/>
          <p:nvPr/>
        </p:nvSpPr>
        <p:spPr>
          <a:xfrm>
            <a:off x="5048808" y="2710192"/>
            <a:ext cx="1630800" cy="861999"/>
          </a:xfrm>
          <a:prstGeom prst="mathEqual">
            <a:avLst>
              <a:gd name="adj1" fmla="val 23520"/>
              <a:gd name="adj2" fmla="val 11760"/>
            </a:avLst>
          </a:prstGeom>
          <a:solidFill>
            <a:srgbClr val="23485A">
              <a:alpha val="83529"/>
            </a:srgbClr>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pic>
        <p:nvPicPr>
          <p:cNvPr id="472" name="Shape 472"/>
          <p:cNvPicPr preferRelativeResize="0"/>
          <p:nvPr/>
        </p:nvPicPr>
        <p:blipFill rotWithShape="1">
          <a:blip r:embed="rId6">
            <a:alphaModFix/>
          </a:blip>
          <a:srcRect/>
          <a:stretch/>
        </p:blipFill>
        <p:spPr>
          <a:xfrm rot="465827">
            <a:off x="6719595" y="2041137"/>
            <a:ext cx="4449890" cy="2542775"/>
          </a:xfrm>
          <a:prstGeom prst="rect">
            <a:avLst/>
          </a:prstGeom>
          <a:noFill/>
          <a:ln>
            <a:noFill/>
          </a:ln>
        </p:spPr>
      </p:pic>
      <p:sp>
        <p:nvSpPr>
          <p:cNvPr id="473" name="Shape 473"/>
          <p:cNvSpPr txBox="1">
            <a:spLocks noGrp="1"/>
          </p:cNvSpPr>
          <p:nvPr>
            <p:ph type="title"/>
          </p:nvPr>
        </p:nvSpPr>
        <p:spPr>
          <a:xfrm>
            <a:off x="1097279" y="286604"/>
            <a:ext cx="10058399" cy="1129681"/>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Is it Hard to Use or Learn?</a:t>
            </a:r>
          </a:p>
        </p:txBody>
      </p:sp>
      <p:sp>
        <p:nvSpPr>
          <p:cNvPr id="474" name="Shape 474"/>
          <p:cNvSpPr txBox="1"/>
          <p:nvPr/>
        </p:nvSpPr>
        <p:spPr>
          <a:xfrm>
            <a:off x="191426" y="5785669"/>
            <a:ext cx="54854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Will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a:picLocks noGrp="1"/>
          </p:cNvPicPr>
          <p:nvPr>
            <p:ph type="body" idx="1"/>
          </p:nvPr>
        </p:nvPicPr>
        <p:blipFill rotWithShape="1">
          <a:blip r:embed="rId3">
            <a:alphaModFix/>
          </a:blip>
          <a:srcRect/>
          <a:stretch/>
        </p:blipFill>
        <p:spPr>
          <a:xfrm>
            <a:off x="2720341" y="286603"/>
            <a:ext cx="9098279" cy="6086221"/>
          </a:xfrm>
          <a:prstGeom prst="rect">
            <a:avLst/>
          </a:prstGeom>
          <a:noFill/>
          <a:ln>
            <a:noFill/>
          </a:ln>
        </p:spPr>
      </p:pic>
      <p:sp>
        <p:nvSpPr>
          <p:cNvPr id="480" name="Shape 480"/>
          <p:cNvSpPr txBox="1">
            <a:spLocks noGrp="1"/>
          </p:cNvSpPr>
          <p:nvPr>
            <p:ph type="title"/>
          </p:nvPr>
        </p:nvSpPr>
        <p:spPr>
          <a:xfrm>
            <a:off x="624914" y="685800"/>
            <a:ext cx="4495800" cy="105155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Announcing</a:t>
            </a:r>
          </a:p>
        </p:txBody>
      </p:sp>
      <p:sp>
        <p:nvSpPr>
          <p:cNvPr id="481" name="Shape 481"/>
          <p:cNvSpPr txBox="1"/>
          <p:nvPr/>
        </p:nvSpPr>
        <p:spPr>
          <a:xfrm>
            <a:off x="588120" y="1790700"/>
            <a:ext cx="4569385" cy="1384995"/>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Data Equity for Main Street: </a:t>
            </a:r>
          </a:p>
          <a:p>
            <a:pPr marL="0" marR="0" lvl="0" indent="0" algn="l" rtl="0">
              <a:spcBef>
                <a:spcPts val="0"/>
              </a:spcBef>
              <a:buSzPct val="25000"/>
              <a:buNone/>
            </a:pPr>
            <a:r>
              <a:rPr lang="en-US" sz="2800" b="1">
                <a:solidFill>
                  <a:schemeClr val="dk1"/>
                </a:solidFill>
                <a:latin typeface="Calibri"/>
                <a:ea typeface="Calibri"/>
                <a:cs typeface="Calibri"/>
                <a:sym typeface="Calibri"/>
              </a:rPr>
              <a:t>Bringing Open Data Home </a:t>
            </a:r>
          </a:p>
          <a:p>
            <a:pPr marL="0" marR="0" lvl="0" indent="0" algn="l" rtl="0">
              <a:spcBef>
                <a:spcPts val="0"/>
              </a:spcBef>
              <a:buSzPct val="25000"/>
              <a:buNone/>
            </a:pPr>
            <a:r>
              <a:rPr lang="en-US" sz="2800" b="1">
                <a:solidFill>
                  <a:schemeClr val="dk1"/>
                </a:solidFill>
                <a:latin typeface="Calibri"/>
                <a:ea typeface="Calibri"/>
                <a:cs typeface="Calibri"/>
                <a:sym typeface="Calibri"/>
              </a:rPr>
              <a:t>through local libraries</a:t>
            </a:r>
          </a:p>
        </p:txBody>
      </p:sp>
      <p:pic>
        <p:nvPicPr>
          <p:cNvPr id="482" name="Shape 482"/>
          <p:cNvPicPr preferRelativeResize="0"/>
          <p:nvPr/>
        </p:nvPicPr>
        <p:blipFill rotWithShape="1">
          <a:blip r:embed="rId4">
            <a:alphaModFix/>
          </a:blip>
          <a:srcRect/>
          <a:stretch/>
        </p:blipFill>
        <p:spPr>
          <a:xfrm>
            <a:off x="2872813" y="3288585"/>
            <a:ext cx="2906184" cy="1472728"/>
          </a:xfrm>
          <a:prstGeom prst="rect">
            <a:avLst/>
          </a:prstGeom>
          <a:noFill/>
          <a:ln>
            <a:noFill/>
          </a:ln>
        </p:spPr>
      </p:pic>
      <p:pic>
        <p:nvPicPr>
          <p:cNvPr id="483" name="Shape 483"/>
          <p:cNvPicPr preferRelativeResize="0"/>
          <p:nvPr/>
        </p:nvPicPr>
        <p:blipFill rotWithShape="1">
          <a:blip r:embed="rId5">
            <a:alphaModFix/>
          </a:blip>
          <a:srcRect/>
          <a:stretch/>
        </p:blipFill>
        <p:spPr>
          <a:xfrm>
            <a:off x="747112" y="3483478"/>
            <a:ext cx="1621514" cy="1290780"/>
          </a:xfrm>
          <a:prstGeom prst="rect">
            <a:avLst/>
          </a:prstGeom>
          <a:noFill/>
          <a:ln>
            <a:noFill/>
          </a:ln>
        </p:spPr>
      </p:pic>
      <p:pic>
        <p:nvPicPr>
          <p:cNvPr id="484" name="Shape 484"/>
          <p:cNvPicPr preferRelativeResize="0"/>
          <p:nvPr/>
        </p:nvPicPr>
        <p:blipFill rotWithShape="1">
          <a:blip r:embed="rId6">
            <a:alphaModFix/>
          </a:blip>
          <a:srcRect/>
          <a:stretch/>
        </p:blipFill>
        <p:spPr>
          <a:xfrm>
            <a:off x="1796966" y="5013582"/>
            <a:ext cx="1143321" cy="1000407"/>
          </a:xfrm>
          <a:prstGeom prst="rect">
            <a:avLst/>
          </a:prstGeom>
          <a:noFill/>
          <a:ln>
            <a:noFill/>
          </a:ln>
        </p:spPr>
      </p:pic>
      <p:sp>
        <p:nvSpPr>
          <p:cNvPr id="485" name="Shape 485"/>
          <p:cNvSpPr txBox="1"/>
          <p:nvPr/>
        </p:nvSpPr>
        <p:spPr>
          <a:xfrm>
            <a:off x="182307" y="5829323"/>
            <a:ext cx="54854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Will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p:cNvPicPr preferRelativeResize="0"/>
          <p:nvPr/>
        </p:nvPicPr>
        <p:blipFill rotWithShape="1">
          <a:blip r:embed="rId3">
            <a:alphaModFix/>
          </a:blip>
          <a:srcRect/>
          <a:stretch/>
        </p:blipFill>
        <p:spPr>
          <a:xfrm>
            <a:off x="1533733" y="3100350"/>
            <a:ext cx="964064" cy="964064"/>
          </a:xfrm>
          <a:prstGeom prst="rect">
            <a:avLst/>
          </a:prstGeom>
          <a:noFill/>
          <a:ln>
            <a:noFill/>
          </a:ln>
        </p:spPr>
      </p:pic>
      <p:pic>
        <p:nvPicPr>
          <p:cNvPr id="491" name="Shape 491"/>
          <p:cNvPicPr preferRelativeResize="0"/>
          <p:nvPr/>
        </p:nvPicPr>
        <p:blipFill rotWithShape="1">
          <a:blip r:embed="rId4">
            <a:alphaModFix/>
          </a:blip>
          <a:srcRect/>
          <a:stretch/>
        </p:blipFill>
        <p:spPr>
          <a:xfrm>
            <a:off x="1533733" y="2032216"/>
            <a:ext cx="964064" cy="964064"/>
          </a:xfrm>
          <a:prstGeom prst="rect">
            <a:avLst/>
          </a:prstGeom>
          <a:noFill/>
          <a:ln>
            <a:noFill/>
          </a:ln>
        </p:spPr>
      </p:pic>
      <p:pic>
        <p:nvPicPr>
          <p:cNvPr id="492" name="Shape 492"/>
          <p:cNvPicPr preferRelativeResize="0"/>
          <p:nvPr/>
        </p:nvPicPr>
        <p:blipFill rotWithShape="1">
          <a:blip r:embed="rId5">
            <a:alphaModFix/>
          </a:blip>
          <a:srcRect/>
          <a:stretch/>
        </p:blipFill>
        <p:spPr>
          <a:xfrm>
            <a:off x="1533733" y="964067"/>
            <a:ext cx="964064" cy="964064"/>
          </a:xfrm>
          <a:prstGeom prst="rect">
            <a:avLst/>
          </a:prstGeom>
          <a:noFill/>
          <a:ln>
            <a:noFill/>
          </a:ln>
        </p:spPr>
      </p:pic>
      <p:sp>
        <p:nvSpPr>
          <p:cNvPr id="493" name="Shape 493"/>
          <p:cNvSpPr txBox="1"/>
          <p:nvPr/>
        </p:nvSpPr>
        <p:spPr>
          <a:xfrm>
            <a:off x="2815500" y="1166701"/>
            <a:ext cx="9224098"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chemeClr val="accent5"/>
                </a:solidFill>
                <a:latin typeface="Consolas"/>
                <a:ea typeface="Consolas"/>
                <a:cs typeface="Consolas"/>
                <a:sym typeface="Consolas"/>
              </a:rPr>
              <a:t>1) Librarians &amp; Technologists Create Curricula</a:t>
            </a:r>
          </a:p>
        </p:txBody>
      </p:sp>
      <p:sp>
        <p:nvSpPr>
          <p:cNvPr id="494" name="Shape 494"/>
          <p:cNvSpPr txBox="1"/>
          <p:nvPr/>
        </p:nvSpPr>
        <p:spPr>
          <a:xfrm>
            <a:off x="2815500" y="2152666"/>
            <a:ext cx="6156799"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rgbClr val="93C47D"/>
                </a:solidFill>
                <a:latin typeface="Consolas"/>
                <a:ea typeface="Consolas"/>
                <a:cs typeface="Consolas"/>
                <a:sym typeface="Consolas"/>
              </a:rPr>
              <a:t>2) Grants to Train Librarians</a:t>
            </a:r>
          </a:p>
        </p:txBody>
      </p:sp>
      <p:sp>
        <p:nvSpPr>
          <p:cNvPr id="495" name="Shape 495"/>
          <p:cNvSpPr txBox="1"/>
          <p:nvPr/>
        </p:nvSpPr>
        <p:spPr>
          <a:xfrm>
            <a:off x="2793600" y="3119533"/>
            <a:ext cx="8903100"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rgbClr val="00AFAF"/>
                </a:solidFill>
                <a:latin typeface="Consolas"/>
                <a:ea typeface="Consolas"/>
                <a:cs typeface="Consolas"/>
                <a:sym typeface="Consolas"/>
              </a:rPr>
              <a:t>3) Grants for Librarians to Train their Communitie</a:t>
            </a:r>
            <a:r>
              <a:rPr lang="en-US" sz="2400">
                <a:solidFill>
                  <a:srgbClr val="00AFAF"/>
                </a:solidFill>
                <a:latin typeface="Calibri"/>
                <a:ea typeface="Calibri"/>
                <a:cs typeface="Calibri"/>
                <a:sym typeface="Calibri"/>
              </a:rPr>
              <a:t>s</a:t>
            </a:r>
          </a:p>
        </p:txBody>
      </p:sp>
      <p:sp>
        <p:nvSpPr>
          <p:cNvPr id="496" name="Shape 496"/>
          <p:cNvSpPr txBox="1"/>
          <p:nvPr/>
        </p:nvSpPr>
        <p:spPr>
          <a:xfrm>
            <a:off x="3461800" y="167765"/>
            <a:ext cx="5302399" cy="739600"/>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4000">
                <a:solidFill>
                  <a:schemeClr val="dk1"/>
                </a:solidFill>
                <a:latin typeface="Calibri"/>
                <a:ea typeface="Calibri"/>
                <a:cs typeface="Calibri"/>
                <a:sym typeface="Calibri"/>
              </a:rPr>
              <a:t>What will it do? </a:t>
            </a:r>
          </a:p>
        </p:txBody>
      </p:sp>
      <p:sp>
        <p:nvSpPr>
          <p:cNvPr id="497" name="Shape 497"/>
          <p:cNvSpPr/>
          <p:nvPr/>
        </p:nvSpPr>
        <p:spPr>
          <a:xfrm>
            <a:off x="1533733" y="4418737"/>
            <a:ext cx="6096000"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About the Project:</a:t>
            </a:r>
          </a:p>
          <a:p>
            <a:pPr marL="0" marR="0" lvl="0" indent="0" algn="l" rtl="0">
              <a:spcBef>
                <a:spcPts val="0"/>
              </a:spcBef>
              <a:buClr>
                <a:srgbClr val="000099"/>
              </a:buClr>
              <a:buSzPct val="100000"/>
              <a:buFont typeface="Arial"/>
              <a:buChar char="•"/>
            </a:pPr>
            <a:r>
              <a:rPr lang="en-US" sz="1800" u="sng">
                <a:solidFill>
                  <a:schemeClr val="hlink"/>
                </a:solidFill>
                <a:latin typeface="Calibri"/>
                <a:ea typeface="Calibri"/>
                <a:cs typeface="Calibri"/>
                <a:sym typeface="Calibri"/>
                <a:hlinkClick r:id="rId6"/>
              </a:rPr>
              <a:t>Knight Foundation</a:t>
            </a:r>
          </a:p>
          <a:p>
            <a:pPr marL="0" marR="0" lvl="0" indent="0" algn="l" rtl="0">
              <a:spcBef>
                <a:spcPts val="0"/>
              </a:spcBef>
              <a:buClr>
                <a:srgbClr val="000099"/>
              </a:buClr>
              <a:buSzPct val="100000"/>
              <a:buFont typeface="Arial"/>
              <a:buChar char="•"/>
            </a:pPr>
            <a:r>
              <a:rPr lang="en-US" sz="1800" u="sng">
                <a:solidFill>
                  <a:schemeClr val="hlink"/>
                </a:solidFill>
                <a:latin typeface="Calibri"/>
                <a:ea typeface="Calibri"/>
                <a:cs typeface="Calibri"/>
                <a:sym typeface="Calibri"/>
                <a:hlinkClick r:id="rId7"/>
              </a:rPr>
              <a:t>Library Journal</a:t>
            </a:r>
          </a:p>
          <a:p>
            <a:pPr marL="0" marR="0" lvl="0" indent="0" algn="l" rtl="0">
              <a:spcBef>
                <a:spcPts val="0"/>
              </a:spcBef>
              <a:buSzPct val="25000"/>
              <a:buNone/>
            </a:pPr>
            <a:r>
              <a:rPr lang="en-US" sz="1800">
                <a:solidFill>
                  <a:srgbClr val="000000"/>
                </a:solidFill>
                <a:latin typeface="Calibri"/>
                <a:ea typeface="Calibri"/>
                <a:cs typeface="Calibri"/>
                <a:sym typeface="Calibri"/>
              </a:rPr>
              <a:t>Organizers / Team</a:t>
            </a:r>
          </a:p>
          <a:p>
            <a:pPr marL="0" marR="0" lvl="0" indent="0" algn="l" rtl="0">
              <a:spcBef>
                <a:spcPts val="0"/>
              </a:spcBef>
              <a:buClr>
                <a:srgbClr val="000000"/>
              </a:buClr>
              <a:buSzPct val="100000"/>
              <a:buFont typeface="Arial"/>
              <a:buChar char="•"/>
            </a:pPr>
            <a:r>
              <a:rPr lang="en-US" sz="1800">
                <a:solidFill>
                  <a:srgbClr val="000000"/>
                </a:solidFill>
                <a:latin typeface="Calibri"/>
                <a:ea typeface="Calibri"/>
                <a:cs typeface="Calibri"/>
                <a:sym typeface="Calibri"/>
              </a:rPr>
              <a:t>Anne Neville (CA State Library)</a:t>
            </a:r>
          </a:p>
          <a:p>
            <a:pPr marL="0" marR="0" lvl="0" indent="0" algn="l" rtl="0">
              <a:spcBef>
                <a:spcPts val="0"/>
              </a:spcBef>
              <a:buClr>
                <a:srgbClr val="000000"/>
              </a:buClr>
              <a:buSzPct val="100000"/>
              <a:buFont typeface="Arial"/>
              <a:buChar char="•"/>
            </a:pPr>
            <a:r>
              <a:rPr lang="en-US" sz="1800">
                <a:solidFill>
                  <a:srgbClr val="000000"/>
                </a:solidFill>
                <a:latin typeface="Calibri"/>
                <a:ea typeface="Calibri"/>
                <a:cs typeface="Calibri"/>
                <a:sym typeface="Calibri"/>
              </a:rPr>
              <a:t>Will Saunders (WA Tech Solutions)</a:t>
            </a:r>
          </a:p>
        </p:txBody>
      </p:sp>
      <p:pic>
        <p:nvPicPr>
          <p:cNvPr id="498" name="Shape 498"/>
          <p:cNvPicPr preferRelativeResize="0"/>
          <p:nvPr/>
        </p:nvPicPr>
        <p:blipFill rotWithShape="1">
          <a:blip r:embed="rId8">
            <a:alphaModFix/>
          </a:blip>
          <a:srcRect/>
          <a:stretch/>
        </p:blipFill>
        <p:spPr>
          <a:xfrm>
            <a:off x="5215255" y="4571998"/>
            <a:ext cx="5943599" cy="1447800"/>
          </a:xfrm>
          <a:prstGeom prst="rect">
            <a:avLst/>
          </a:prstGeom>
          <a:noFill/>
          <a:ln>
            <a:noFill/>
          </a:ln>
        </p:spPr>
      </p:pic>
      <p:sp>
        <p:nvSpPr>
          <p:cNvPr id="499" name="Shape 499"/>
          <p:cNvSpPr/>
          <p:nvPr/>
        </p:nvSpPr>
        <p:spPr>
          <a:xfrm>
            <a:off x="173133" y="964067"/>
            <a:ext cx="1212699" cy="1046233"/>
          </a:xfrm>
          <a:prstGeom prst="irregularSeal1">
            <a:avLst/>
          </a:prstGeom>
          <a:solidFill>
            <a:schemeClr val="accent1"/>
          </a:solidFill>
          <a:ln w="15875"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Now</a:t>
            </a:r>
          </a:p>
        </p:txBody>
      </p:sp>
      <p:sp>
        <p:nvSpPr>
          <p:cNvPr id="500" name="Shape 500"/>
          <p:cNvSpPr txBox="1"/>
          <p:nvPr/>
        </p:nvSpPr>
        <p:spPr>
          <a:xfrm>
            <a:off x="293975" y="5835133"/>
            <a:ext cx="54854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Will</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aphicFrame>
        <p:nvGraphicFramePr>
          <p:cNvPr id="505" name="Shape 505"/>
          <p:cNvGraphicFramePr/>
          <p:nvPr/>
        </p:nvGraphicFramePr>
        <p:xfrm>
          <a:off x="6972300" y="744106"/>
          <a:ext cx="4892025" cy="5176650"/>
        </p:xfrm>
        <a:graphic>
          <a:graphicData uri="http://schemas.openxmlformats.org/drawingml/2006/table">
            <a:tbl>
              <a:tblPr>
                <a:noFill/>
                <a:tableStyleId>{8937B937-5518-4DA1-B1D1-7991D057FF57}</a:tableStyleId>
              </a:tblPr>
              <a:tblGrid>
                <a:gridCol w="2158250">
                  <a:extLst>
                    <a:ext uri="{9D8B030D-6E8A-4147-A177-3AD203B41FA5}">
                      <a16:colId xmlns:a16="http://schemas.microsoft.com/office/drawing/2014/main" xmlns="" val="20000"/>
                    </a:ext>
                  </a:extLst>
                </a:gridCol>
                <a:gridCol w="2733775">
                  <a:extLst>
                    <a:ext uri="{9D8B030D-6E8A-4147-A177-3AD203B41FA5}">
                      <a16:colId xmlns:a16="http://schemas.microsoft.com/office/drawing/2014/main" xmlns="" val="20001"/>
                    </a:ext>
                  </a:extLst>
                </a:gridCol>
              </a:tblGrid>
              <a:tr h="317575">
                <a:tc>
                  <a:txBody>
                    <a:bodyPr/>
                    <a:lstStyle/>
                    <a:p>
                      <a:pPr marL="0" marR="0" lvl="0" indent="0" algn="l" rtl="0">
                        <a:spcBef>
                          <a:spcPts val="0"/>
                        </a:spcBef>
                        <a:spcAft>
                          <a:spcPts val="0"/>
                        </a:spcAft>
                        <a:buSzPct val="25000"/>
                        <a:buNone/>
                      </a:pPr>
                      <a:r>
                        <a:rPr lang="en-US" sz="1800" b="1" i="0" u="none" strike="noStrike" cap="none">
                          <a:solidFill>
                            <a:srgbClr val="000000"/>
                          </a:solidFill>
                          <a:latin typeface="Arial"/>
                          <a:ea typeface="Arial"/>
                          <a:cs typeface="Arial"/>
                          <a:sym typeface="Arial"/>
                        </a:rPr>
                        <a:t>Name</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1" i="0" u="none" strike="noStrike" cap="none">
                          <a:solidFill>
                            <a:srgbClr val="000000"/>
                          </a:solidFill>
                          <a:latin typeface="Arial"/>
                          <a:ea typeface="Arial"/>
                          <a:cs typeface="Arial"/>
                          <a:sym typeface="Arial"/>
                        </a:rPr>
                        <a:t>Organization</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0"/>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Ann Glusker</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Seattle Public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1"/>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Kate Laughlin</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Primary Source</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2"/>
                  </a:ext>
                </a:extLst>
              </a:tr>
              <a:tr h="62107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Misty Jones</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San Diego Public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3"/>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Heidi Dolamore</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San Jose Public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4"/>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Tara Neumann</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Spokane Public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5"/>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Jenifer Ashby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Asotin County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6"/>
                  </a:ext>
                </a:extLst>
              </a:tr>
              <a:tr h="31757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Barbara Soots</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WA OSPI</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7"/>
                  </a:ext>
                </a:extLst>
              </a:tr>
              <a:tr h="31757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Debbie Faires</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SJSU</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8"/>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Xavier Leonard</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Civic Tech something</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9"/>
                  </a:ext>
                </a:extLst>
              </a:tr>
              <a:tr h="46932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Merida Kipp</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Yakama Nation Library</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0"/>
                  </a:ext>
                </a:extLst>
              </a:tr>
              <a:tr h="317575">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Marnie Webb</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Caravan Studios</a:t>
                      </a:r>
                    </a:p>
                  </a:txBody>
                  <a:tcPr marL="8200" marR="8200" marT="5450" marB="545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pic>
        <p:nvPicPr>
          <p:cNvPr id="506" name="Shape 506"/>
          <p:cNvPicPr preferRelativeResize="0"/>
          <p:nvPr/>
        </p:nvPicPr>
        <p:blipFill rotWithShape="1">
          <a:blip r:embed="rId3">
            <a:alphaModFix/>
          </a:blip>
          <a:srcRect/>
          <a:stretch/>
        </p:blipFill>
        <p:spPr>
          <a:xfrm>
            <a:off x="1533733" y="964067"/>
            <a:ext cx="964064" cy="964064"/>
          </a:xfrm>
          <a:prstGeom prst="rect">
            <a:avLst/>
          </a:prstGeom>
          <a:noFill/>
          <a:ln>
            <a:noFill/>
          </a:ln>
        </p:spPr>
      </p:pic>
      <p:sp>
        <p:nvSpPr>
          <p:cNvPr id="507" name="Shape 507"/>
          <p:cNvSpPr txBox="1"/>
          <p:nvPr/>
        </p:nvSpPr>
        <p:spPr>
          <a:xfrm>
            <a:off x="2793600" y="1185800"/>
            <a:ext cx="3988199" cy="843598"/>
          </a:xfrm>
          <a:prstGeom prst="rect">
            <a:avLst/>
          </a:prstGeom>
          <a:noFill/>
          <a:ln>
            <a:noFill/>
          </a:ln>
        </p:spPr>
        <p:txBody>
          <a:bodyPr lIns="121900" tIns="121900" rIns="121900" bIns="121900" anchor="t" anchorCtr="0">
            <a:noAutofit/>
          </a:bodyPr>
          <a:lstStyle/>
          <a:p>
            <a:pPr marL="0" marR="0" lvl="0" indent="0" algn="l" rtl="0">
              <a:spcBef>
                <a:spcPts val="0"/>
              </a:spcBef>
              <a:buSzPct val="25000"/>
              <a:buNone/>
            </a:pPr>
            <a:r>
              <a:rPr lang="en-US" sz="2400" b="1">
                <a:solidFill>
                  <a:schemeClr val="accent5"/>
                </a:solidFill>
                <a:latin typeface="Consolas"/>
                <a:ea typeface="Consolas"/>
                <a:cs typeface="Consolas"/>
                <a:sym typeface="Consolas"/>
              </a:rPr>
              <a:t>Librarians and Civic Technologists Create Curricula</a:t>
            </a:r>
          </a:p>
        </p:txBody>
      </p:sp>
      <p:sp>
        <p:nvSpPr>
          <p:cNvPr id="508" name="Shape 508"/>
          <p:cNvSpPr txBox="1"/>
          <p:nvPr/>
        </p:nvSpPr>
        <p:spPr>
          <a:xfrm>
            <a:off x="1800278" y="3360419"/>
            <a:ext cx="4446794"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rgbClr val="3F739B"/>
                </a:solidFill>
                <a:latin typeface="Calibri"/>
                <a:ea typeface="Calibri"/>
                <a:cs typeface="Calibri"/>
                <a:sym typeface="Calibri"/>
              </a:rPr>
              <a:t>Meet the </a:t>
            </a:r>
          </a:p>
          <a:p>
            <a:pPr marL="0" marR="0" lvl="0" indent="0" algn="l" rtl="0">
              <a:spcBef>
                <a:spcPts val="0"/>
              </a:spcBef>
              <a:buSzPct val="25000"/>
              <a:buNone/>
            </a:pPr>
            <a:r>
              <a:rPr lang="en-US" sz="3600">
                <a:solidFill>
                  <a:srgbClr val="3F739B"/>
                </a:solidFill>
                <a:latin typeface="Calibri"/>
                <a:ea typeface="Calibri"/>
                <a:cs typeface="Calibri"/>
                <a:sym typeface="Calibri"/>
              </a:rPr>
              <a:t>Curriculum Committee</a:t>
            </a:r>
          </a:p>
        </p:txBody>
      </p:sp>
      <p:sp>
        <p:nvSpPr>
          <p:cNvPr id="509" name="Shape 509"/>
          <p:cNvSpPr txBox="1"/>
          <p:nvPr/>
        </p:nvSpPr>
        <p:spPr>
          <a:xfrm>
            <a:off x="276884" y="5819685"/>
            <a:ext cx="54854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Will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dirty="0">
                <a:solidFill>
                  <a:srgbClr val="3F3F3F"/>
                </a:solidFill>
                <a:latin typeface="Calibri"/>
                <a:ea typeface="Calibri"/>
                <a:cs typeface="Calibri"/>
                <a:sym typeface="Calibri"/>
              </a:rPr>
              <a:t>Wrap up</a:t>
            </a:r>
          </a:p>
        </p:txBody>
      </p:sp>
      <p:sp>
        <p:nvSpPr>
          <p:cNvPr id="515" name="Shape 515"/>
          <p:cNvSpPr/>
          <p:nvPr/>
        </p:nvSpPr>
        <p:spPr>
          <a:xfrm>
            <a:off x="685800" y="2063750"/>
            <a:ext cx="10394949" cy="3311524"/>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lIns="91425" tIns="45700" rIns="91425" bIns="45700" anchor="ctr" anchorCtr="1">
            <a:noAutofit/>
          </a:bodyPr>
          <a:lstStyle/>
          <a:p>
            <a:pPr marL="114300" marR="0" lvl="1" indent="-114300" algn="l" rtl="0">
              <a:lnSpc>
                <a:spcPct val="75000"/>
              </a:lnSpc>
              <a:spcBef>
                <a:spcPts val="0"/>
              </a:spcBef>
              <a:spcAft>
                <a:spcPts val="0"/>
              </a:spcAft>
              <a:buClr>
                <a:schemeClr val="dk1"/>
              </a:buClr>
              <a:buFont typeface="Calibri"/>
              <a:buNone/>
            </a:pPr>
            <a:endParaRPr sz="1800" b="0" i="0" u="none" strike="noStrike" cap="none" dirty="0">
              <a:solidFill>
                <a:schemeClr val="dk1"/>
              </a:solidFill>
              <a:latin typeface="Calibri"/>
              <a:ea typeface="Calibri"/>
              <a:cs typeface="Calibri"/>
              <a:sym typeface="Calibri"/>
            </a:endParaRPr>
          </a:p>
          <a:p>
            <a:pPr marL="114300" marR="0" lvl="2" algn="l" rtl="0">
              <a:lnSpc>
                <a:spcPct val="75000"/>
              </a:lnSpc>
              <a:spcBef>
                <a:spcPts val="180"/>
              </a:spcBef>
              <a:spcAft>
                <a:spcPts val="0"/>
              </a:spcAft>
              <a:buClr>
                <a:schemeClr val="dk1"/>
              </a:buClr>
              <a:buSzPct val="100000"/>
            </a:pPr>
            <a:r>
              <a:rPr lang="en-US" sz="2800" b="0" i="0" u="none" strike="noStrike" cap="none" dirty="0">
                <a:solidFill>
                  <a:schemeClr val="dk1"/>
                </a:solidFill>
                <a:latin typeface="Calibri"/>
                <a:ea typeface="Calibri"/>
                <a:cs typeface="Calibri"/>
                <a:sym typeface="Calibri"/>
              </a:rPr>
              <a:t>- </a:t>
            </a:r>
          </a:p>
        </p:txBody>
      </p:sp>
      <p:sp>
        <p:nvSpPr>
          <p:cNvPr id="516" name="Shape 516"/>
          <p:cNvSpPr txBox="1"/>
          <p:nvPr/>
        </p:nvSpPr>
        <p:spPr>
          <a:xfrm>
            <a:off x="316194" y="5883464"/>
            <a:ext cx="66396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Rand</a:t>
            </a:r>
          </a:p>
        </p:txBody>
      </p:sp>
      <p:sp>
        <p:nvSpPr>
          <p:cNvPr id="2" name="Rectangle 1"/>
          <p:cNvSpPr/>
          <p:nvPr/>
        </p:nvSpPr>
        <p:spPr>
          <a:xfrm>
            <a:off x="1100691" y="2170731"/>
            <a:ext cx="6096000" cy="2305759"/>
          </a:xfrm>
          <a:prstGeom prst="rect">
            <a:avLst/>
          </a:prstGeom>
        </p:spPr>
        <p:txBody>
          <a:bodyPr>
            <a:spAutoFit/>
          </a:bodyPr>
          <a:lstStyle/>
          <a:p>
            <a:pPr marL="228600" lvl="2" indent="-114300">
              <a:lnSpc>
                <a:spcPct val="75000"/>
              </a:lnSpc>
              <a:spcBef>
                <a:spcPts val="180"/>
              </a:spcBef>
              <a:buClr>
                <a:schemeClr val="dk1"/>
              </a:buClr>
              <a:buSzPct val="100000"/>
              <a:buFont typeface="Calibri"/>
              <a:buChar char="•"/>
            </a:pPr>
            <a:r>
              <a:rPr lang="en-US" sz="2800" dirty="0">
                <a:solidFill>
                  <a:schemeClr val="dk1"/>
                </a:solidFill>
                <a:latin typeface="Calibri"/>
                <a:ea typeface="Calibri"/>
                <a:cs typeface="Calibri"/>
                <a:sym typeface="Calibri"/>
              </a:rPr>
              <a:t>Handouts in the back</a:t>
            </a:r>
          </a:p>
          <a:p>
            <a:pPr marL="228600" lvl="2" indent="-114300">
              <a:lnSpc>
                <a:spcPct val="75000"/>
              </a:lnSpc>
              <a:spcBef>
                <a:spcPts val="280"/>
              </a:spcBef>
              <a:buClr>
                <a:schemeClr val="dk1"/>
              </a:buClr>
              <a:buSzPct val="100000"/>
              <a:buFont typeface="Calibri"/>
              <a:buChar char="•"/>
            </a:pPr>
            <a:r>
              <a:rPr lang="en-US" sz="2800"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Data visualization tools</a:t>
            </a:r>
          </a:p>
          <a:p>
            <a:pPr marL="228600" lvl="2" indent="-114300">
              <a:lnSpc>
                <a:spcPct val="75000"/>
              </a:lnSpc>
              <a:spcBef>
                <a:spcPts val="280"/>
              </a:spcBef>
              <a:buClr>
                <a:schemeClr val="dk1"/>
              </a:buClr>
              <a:buSzPct val="100000"/>
              <a:buFont typeface="Calibri"/>
              <a:buChar char="•"/>
            </a:pPr>
            <a:r>
              <a:rPr lang="en-US" sz="1800" dirty="0">
                <a:solidFill>
                  <a:schemeClr val="dk1"/>
                </a:solidFill>
                <a:latin typeface="Calibri"/>
                <a:ea typeface="Calibri"/>
                <a:cs typeface="Calibri"/>
                <a:sym typeface="Calibri"/>
              </a:rPr>
              <a:t>	Map of major sites</a:t>
            </a:r>
          </a:p>
          <a:p>
            <a:pPr marL="228600" lvl="2" indent="-114300">
              <a:lnSpc>
                <a:spcPct val="75000"/>
              </a:lnSpc>
              <a:spcBef>
                <a:spcPts val="180"/>
              </a:spcBef>
              <a:buClr>
                <a:schemeClr val="dk1"/>
              </a:buClr>
              <a:buSzPct val="100000"/>
              <a:buFont typeface="Calibri"/>
              <a:buChar char="•"/>
            </a:pPr>
            <a:r>
              <a:rPr lang="en-US" sz="2800" dirty="0">
                <a:solidFill>
                  <a:schemeClr val="dk1"/>
                </a:solidFill>
                <a:latin typeface="Calibri"/>
                <a:ea typeface="Calibri"/>
                <a:cs typeface="Calibri"/>
                <a:sym typeface="Calibri"/>
              </a:rPr>
              <a:t>- Data online – try it out</a:t>
            </a:r>
          </a:p>
          <a:p>
            <a:pPr marL="228600" lvl="2" indent="-114300">
              <a:lnSpc>
                <a:spcPct val="75000"/>
              </a:lnSpc>
              <a:spcBef>
                <a:spcPts val="280"/>
              </a:spcBef>
              <a:buClr>
                <a:schemeClr val="dk1"/>
              </a:buClr>
              <a:buSzPct val="100000"/>
              <a:buFont typeface="Calibri"/>
              <a:buChar char="•"/>
            </a:pPr>
            <a:r>
              <a:rPr lang="en-US" sz="2800" dirty="0">
                <a:solidFill>
                  <a:schemeClr val="dk1"/>
                </a:solidFill>
                <a:latin typeface="Calibri"/>
                <a:ea typeface="Calibri"/>
                <a:cs typeface="Calibri"/>
                <a:sym typeface="Calibri"/>
              </a:rPr>
              <a:t>- Data Equity for Main St.</a:t>
            </a:r>
          </a:p>
          <a:p>
            <a:pPr marL="228600" lvl="2" indent="-114300">
              <a:lnSpc>
                <a:spcPct val="75000"/>
              </a:lnSpc>
              <a:spcBef>
                <a:spcPts val="280"/>
              </a:spcBef>
              <a:buClr>
                <a:schemeClr val="dk1"/>
              </a:buClr>
              <a:buSzPct val="100000"/>
              <a:buFont typeface="Calibri"/>
              <a:buChar char="•"/>
            </a:pPr>
            <a:r>
              <a:rPr lang="en-US" sz="1600" dirty="0">
                <a:solidFill>
                  <a:schemeClr val="dk1"/>
                </a:solidFill>
                <a:latin typeface="Calibri"/>
                <a:ea typeface="Calibri"/>
                <a:cs typeface="Calibri"/>
                <a:sym typeface="Calibri"/>
              </a:rPr>
              <a:t>	</a:t>
            </a:r>
            <a:r>
              <a:rPr lang="en-US" sz="1600" u="sng" dirty="0">
                <a:solidFill>
                  <a:schemeClr val="hlink"/>
                </a:solidFill>
                <a:latin typeface="Calibri"/>
                <a:ea typeface="Calibri"/>
                <a:cs typeface="Calibri"/>
                <a:sym typeface="Calibri"/>
                <a:hlinkClick r:id="rId3"/>
              </a:rPr>
              <a:t>https://ocio.wa.gov/data-equity</a:t>
            </a:r>
            <a:r>
              <a:rPr lang="en-US" sz="1600" dirty="0">
                <a:solidFill>
                  <a:schemeClr val="dk1"/>
                </a:solidFill>
                <a:latin typeface="Calibri"/>
                <a:ea typeface="Calibri"/>
                <a:cs typeface="Calibri"/>
                <a:sym typeface="Calibri"/>
              </a:rPr>
              <a:t>  </a:t>
            </a:r>
          </a:p>
          <a:p>
            <a:pPr marL="228600" lvl="2" indent="-114300">
              <a:lnSpc>
                <a:spcPct val="75000"/>
              </a:lnSpc>
              <a:spcBef>
                <a:spcPts val="160"/>
              </a:spcBef>
              <a:buClr>
                <a:schemeClr val="dk1"/>
              </a:buClr>
              <a:buSzPct val="100000"/>
              <a:buFont typeface="Calibri"/>
              <a:buChar char="•"/>
            </a:pPr>
            <a:r>
              <a:rPr lang="en-US" sz="2800" dirty="0">
                <a:solidFill>
                  <a:schemeClr val="dk1"/>
                </a:solidFill>
                <a:latin typeface="Calibri"/>
                <a:ea typeface="Calibri"/>
                <a:cs typeface="Calibri"/>
                <a:sym typeface="Calibri"/>
              </a:rPr>
              <a:t>- Hang out for demos</a:t>
            </a:r>
            <a:endParaRPr lang="en-US"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dirty="0"/>
              <a:t>Who and Why</a:t>
            </a:r>
            <a:endParaRPr lang="en-US" sz="4800" b="0" i="0" u="none" strike="noStrike" cap="none" dirty="0">
              <a:solidFill>
                <a:srgbClr val="3F3F3F"/>
              </a:solidFill>
              <a:latin typeface="Calibri"/>
              <a:ea typeface="Calibri"/>
              <a:cs typeface="Calibri"/>
              <a:sym typeface="Calibri"/>
            </a:endParaRPr>
          </a:p>
        </p:txBody>
      </p:sp>
      <p:sp>
        <p:nvSpPr>
          <p:cNvPr id="344" name="Shape 344"/>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Who are we?</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Who are you?</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dirty="0">
                <a:solidFill>
                  <a:srgbClr val="3F3F3F"/>
                </a:solidFill>
                <a:latin typeface="Calibri"/>
                <a:ea typeface="Calibri"/>
                <a:cs typeface="Calibri"/>
                <a:sym typeface="Calibri"/>
              </a:rPr>
              <a:t>Why are we here?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dirty="0">
                <a:solidFill>
                  <a:srgbClr val="3F3F3F"/>
                </a:solidFill>
                <a:latin typeface="Calibri"/>
                <a:ea typeface="Calibri"/>
                <a:cs typeface="Calibri"/>
                <a:sym typeface="Calibri"/>
              </a:rPr>
              <a:t>Presented by</a:t>
            </a:r>
          </a:p>
        </p:txBody>
      </p:sp>
      <p:sp>
        <p:nvSpPr>
          <p:cNvPr id="522" name="Shape 522"/>
          <p:cNvSpPr txBox="1">
            <a:spLocks noGrp="1"/>
          </p:cNvSpPr>
          <p:nvPr>
            <p:ph type="body" idx="1"/>
          </p:nvPr>
        </p:nvSpPr>
        <p:spPr>
          <a:xfrm>
            <a:off x="685800" y="1717482"/>
            <a:ext cx="10396882" cy="3484436"/>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400" b="1" i="0" u="none" strike="noStrike" cap="none">
                <a:solidFill>
                  <a:srgbClr val="3F3F3F"/>
                </a:solidFill>
                <a:latin typeface="Calibri"/>
                <a:ea typeface="Calibri"/>
                <a:cs typeface="Calibri"/>
                <a:sym typeface="Calibri"/>
              </a:rPr>
              <a:t>Rand Simmons</a:t>
            </a:r>
            <a:r>
              <a:rPr lang="en-US" sz="2400" b="0" i="0" u="none" strike="noStrike" cap="none">
                <a:solidFill>
                  <a:srgbClr val="3F3F3F"/>
                </a:solidFill>
                <a:latin typeface="Calibri"/>
                <a:ea typeface="Calibri"/>
                <a:cs typeface="Calibri"/>
                <a:sym typeface="Calibri"/>
              </a:rPr>
              <a:t>, Federal Collections, Washington State Library </a:t>
            </a:r>
            <a:br>
              <a:rPr lang="en-US" sz="2400" b="0" i="0" u="none" strike="noStrike" cap="none">
                <a:solidFill>
                  <a:srgbClr val="3F3F3F"/>
                </a:solidFill>
                <a:latin typeface="Calibri"/>
                <a:ea typeface="Calibri"/>
                <a:cs typeface="Calibri"/>
                <a:sym typeface="Calibri"/>
              </a:rPr>
            </a:br>
            <a:r>
              <a:rPr lang="en-US" sz="2400" b="0" i="0" u="sng" strike="noStrike" cap="none">
                <a:solidFill>
                  <a:schemeClr val="hlink"/>
                </a:solidFill>
                <a:latin typeface="Calibri"/>
                <a:ea typeface="Calibri"/>
                <a:cs typeface="Calibri"/>
                <a:sym typeface="Calibri"/>
                <a:hlinkClick r:id="rId3"/>
              </a:rPr>
              <a:t>http://sos.wa.gov/library</a:t>
            </a:r>
            <a:r>
              <a:rPr lang="en-US" sz="2400" b="0" i="0" u="none" strike="noStrike" cap="none">
                <a:solidFill>
                  <a:srgbClr val="3F3F3F"/>
                </a:solidFill>
                <a:latin typeface="Calibri"/>
                <a:ea typeface="Calibri"/>
                <a:cs typeface="Calibri"/>
                <a:sym typeface="Calibri"/>
              </a:rPr>
              <a:t>, </a:t>
            </a:r>
            <a:r>
              <a:rPr lang="en-US" sz="2400" b="0" i="0" u="sng" strike="noStrike" cap="none">
                <a:solidFill>
                  <a:schemeClr val="hlink"/>
                </a:solidFill>
                <a:latin typeface="Calibri"/>
                <a:ea typeface="Calibri"/>
                <a:cs typeface="Calibri"/>
                <a:sym typeface="Calibri"/>
                <a:hlinkClick r:id="rId4"/>
              </a:rPr>
              <a:t>rand.simmons@sos.wa.gov</a:t>
            </a:r>
            <a:r>
              <a:rPr lang="en-US" sz="2400" b="0" i="0" u="none" strike="noStrike" cap="none">
                <a:solidFill>
                  <a:srgbClr val="3F3F3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24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Char char=" "/>
            </a:pPr>
            <a:r>
              <a:rPr lang="en-US" sz="2400" b="1" i="0" u="none" strike="noStrike" cap="none">
                <a:solidFill>
                  <a:srgbClr val="3F3F3F"/>
                </a:solidFill>
                <a:latin typeface="Calibri"/>
                <a:ea typeface="Calibri"/>
                <a:cs typeface="Calibri"/>
                <a:sym typeface="Calibri"/>
              </a:rPr>
              <a:t>Will Saunders</a:t>
            </a:r>
            <a:r>
              <a:rPr lang="en-US" sz="2400" b="0" i="0" u="none" strike="noStrike" cap="none">
                <a:solidFill>
                  <a:srgbClr val="3F3F3F"/>
                </a:solidFill>
                <a:latin typeface="Calibri"/>
                <a:ea typeface="Calibri"/>
                <a:cs typeface="Calibri"/>
                <a:sym typeface="Calibri"/>
              </a:rPr>
              <a:t>, Open Data Guy, Washington Technology Solutions (WaTech) </a:t>
            </a:r>
            <a:r>
              <a:rPr lang="en-US" sz="2400" b="0" i="0" u="sng" strike="noStrike" cap="none">
                <a:solidFill>
                  <a:schemeClr val="hlink"/>
                </a:solidFill>
                <a:latin typeface="Calibri"/>
                <a:ea typeface="Calibri"/>
                <a:cs typeface="Calibri"/>
                <a:sym typeface="Calibri"/>
                <a:hlinkClick r:id="rId5"/>
              </a:rPr>
              <a:t>https://ocio.wa.gov/initiatives/open-data</a:t>
            </a:r>
            <a:r>
              <a:rPr lang="en-US" sz="2400" b="0" i="0" u="sng" strike="noStrike" cap="none">
                <a:solidFill>
                  <a:srgbClr val="3F3F3F"/>
                </a:solidFill>
                <a:latin typeface="Calibri"/>
                <a:ea typeface="Calibri"/>
                <a:cs typeface="Calibri"/>
                <a:sym typeface="Calibri"/>
              </a:rPr>
              <a:t>, </a:t>
            </a:r>
            <a:r>
              <a:rPr lang="en-US" sz="2400" b="0" i="0" u="sng" strike="noStrike" cap="none">
                <a:solidFill>
                  <a:schemeClr val="hlink"/>
                </a:solidFill>
                <a:latin typeface="Calibri"/>
                <a:ea typeface="Calibri"/>
                <a:cs typeface="Calibri"/>
                <a:sym typeface="Calibri"/>
                <a:hlinkClick r:id="rId6"/>
              </a:rPr>
              <a:t>will.saunders@watech.wa.gov</a:t>
            </a:r>
          </a:p>
        </p:txBody>
      </p:sp>
      <p:pic>
        <p:nvPicPr>
          <p:cNvPr id="523" name="Shape 523"/>
          <p:cNvPicPr preferRelativeResize="0"/>
          <p:nvPr/>
        </p:nvPicPr>
        <p:blipFill rotWithShape="1">
          <a:blip r:embed="rId7">
            <a:alphaModFix/>
          </a:blip>
          <a:srcRect/>
          <a:stretch/>
        </p:blipFill>
        <p:spPr>
          <a:xfrm>
            <a:off x="6689322" y="4612503"/>
            <a:ext cx="2581897" cy="589416"/>
          </a:xfrm>
          <a:prstGeom prst="rect">
            <a:avLst/>
          </a:prstGeom>
          <a:noFill/>
          <a:ln>
            <a:noFill/>
          </a:ln>
        </p:spPr>
      </p:pic>
      <p:pic>
        <p:nvPicPr>
          <p:cNvPr id="524" name="Shape 524"/>
          <p:cNvPicPr preferRelativeResize="0"/>
          <p:nvPr/>
        </p:nvPicPr>
        <p:blipFill rotWithShape="1">
          <a:blip r:embed="rId8">
            <a:alphaModFix/>
          </a:blip>
          <a:srcRect/>
          <a:stretch/>
        </p:blipFill>
        <p:spPr>
          <a:xfrm>
            <a:off x="1452965" y="4443453"/>
            <a:ext cx="1879895" cy="92751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dirty="0">
                <a:solidFill>
                  <a:srgbClr val="3F3F3F"/>
                </a:solidFill>
                <a:latin typeface="Calibri"/>
                <a:ea typeface="Calibri"/>
                <a:cs typeface="Calibri"/>
                <a:sym typeface="Calibri"/>
              </a:rPr>
              <a:t>			 What is Open Data?</a:t>
            </a:r>
          </a:p>
        </p:txBody>
      </p:sp>
      <p:sp>
        <p:nvSpPr>
          <p:cNvPr id="351" name="Shape 351"/>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2" name="Shape 352"/>
          <p:cNvSpPr txBox="1">
            <a:spLocks noGrp="1"/>
          </p:cNvSpPr>
          <p:nvPr>
            <p:ph type="body" idx="1"/>
          </p:nvPr>
        </p:nvSpPr>
        <p:spPr>
          <a:xfrm>
            <a:off x="661443" y="1845733"/>
            <a:ext cx="3808006" cy="4187597"/>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800" b="1" i="0" u="none" strike="noStrike" cap="none" dirty="0">
                <a:solidFill>
                  <a:srgbClr val="3F3F3F"/>
                </a:solidFill>
                <a:latin typeface="Calibri"/>
                <a:ea typeface="Calibri"/>
                <a:cs typeface="Calibri"/>
                <a:sym typeface="Calibri"/>
              </a:rPr>
              <a:t>Open Data</a:t>
            </a:r>
            <a:r>
              <a:rPr lang="en-US" sz="2800" b="0" i="0" u="none" strike="noStrike" cap="none" dirty="0">
                <a:solidFill>
                  <a:srgbClr val="3F3F3F"/>
                </a:solidFill>
                <a:latin typeface="Calibri"/>
                <a:ea typeface="Calibri"/>
                <a:cs typeface="Calibri"/>
                <a:sym typeface="Calibri"/>
              </a:rPr>
              <a:t> means public data that are </a:t>
            </a:r>
          </a:p>
          <a:p>
            <a:pPr marL="384048" marR="0" lvl="1" indent="-193548" algn="l" rtl="0">
              <a:lnSpc>
                <a:spcPct val="90000"/>
              </a:lnSpc>
              <a:spcBef>
                <a:spcPts val="400"/>
              </a:spcBef>
              <a:spcAft>
                <a:spcPts val="0"/>
              </a:spcAft>
              <a:buClr>
                <a:schemeClr val="accent1"/>
              </a:buClr>
              <a:buSzPct val="100000"/>
              <a:buFont typeface="Calibri"/>
              <a:buChar char="◦"/>
            </a:pPr>
            <a:r>
              <a:rPr lang="en-US" sz="2800" b="0" i="0" u="none" strike="noStrike" cap="none" dirty="0">
                <a:solidFill>
                  <a:srgbClr val="3F3F3F"/>
                </a:solidFill>
                <a:latin typeface="Calibri"/>
                <a:ea typeface="Calibri"/>
                <a:cs typeface="Calibri"/>
                <a:sym typeface="Calibri"/>
              </a:rPr>
              <a:t>freely available, </a:t>
            </a:r>
          </a:p>
          <a:p>
            <a:pPr marL="384048" marR="0" lvl="1" indent="-193548" algn="l" rtl="0">
              <a:lnSpc>
                <a:spcPct val="90000"/>
              </a:lnSpc>
              <a:spcBef>
                <a:spcPts val="600"/>
              </a:spcBef>
              <a:spcAft>
                <a:spcPts val="0"/>
              </a:spcAft>
              <a:buClr>
                <a:schemeClr val="accent1"/>
              </a:buClr>
              <a:buSzPct val="100000"/>
              <a:buFont typeface="Calibri"/>
              <a:buChar char="◦"/>
            </a:pPr>
            <a:r>
              <a:rPr lang="en-US" sz="2800" b="0" i="0" u="none" strike="noStrike" cap="none" dirty="0">
                <a:solidFill>
                  <a:srgbClr val="3F3F3F"/>
                </a:solidFill>
                <a:latin typeface="Calibri"/>
                <a:ea typeface="Calibri"/>
                <a:cs typeface="Calibri"/>
                <a:sym typeface="Calibri"/>
              </a:rPr>
              <a:t>machine readable, and </a:t>
            </a:r>
          </a:p>
          <a:p>
            <a:pPr marL="384048" marR="0" lvl="1" indent="-193548" algn="l" rtl="0">
              <a:lnSpc>
                <a:spcPct val="90000"/>
              </a:lnSpc>
              <a:spcBef>
                <a:spcPts val="600"/>
              </a:spcBef>
              <a:spcAft>
                <a:spcPts val="0"/>
              </a:spcAft>
              <a:buClr>
                <a:schemeClr val="accent1"/>
              </a:buClr>
              <a:buSzPct val="100000"/>
              <a:buFont typeface="Calibri"/>
              <a:buChar char="◦"/>
            </a:pPr>
            <a:r>
              <a:rPr lang="en-US" sz="2800" b="0" i="0" u="none" strike="noStrike" cap="none" dirty="0">
                <a:solidFill>
                  <a:srgbClr val="3F3F3F"/>
                </a:solidFill>
                <a:latin typeface="Calibri"/>
                <a:ea typeface="Calibri"/>
                <a:cs typeface="Calibri"/>
                <a:sym typeface="Calibri"/>
              </a:rPr>
              <a:t>structured in a way that enables the data to be </a:t>
            </a:r>
          </a:p>
          <a:p>
            <a:pPr marL="566928" marR="0" lvl="2" indent="-185928" algn="l" rtl="0">
              <a:lnSpc>
                <a:spcPct val="90000"/>
              </a:lnSpc>
              <a:spcBef>
                <a:spcPts val="600"/>
              </a:spcBef>
              <a:spcAft>
                <a:spcPts val="0"/>
              </a:spcAft>
              <a:buClr>
                <a:schemeClr val="accent1"/>
              </a:buClr>
              <a:buSzPct val="100000"/>
              <a:buFont typeface="Calibri"/>
              <a:buChar char="◦"/>
            </a:pPr>
            <a:r>
              <a:rPr lang="en-US" sz="2800" b="0" i="0" u="none" strike="noStrike" cap="none" dirty="0">
                <a:solidFill>
                  <a:srgbClr val="3F3F3F"/>
                </a:solidFill>
                <a:latin typeface="Calibri"/>
                <a:ea typeface="Calibri"/>
                <a:cs typeface="Calibri"/>
                <a:sym typeface="Calibri"/>
              </a:rPr>
              <a:t>fully discoverable and </a:t>
            </a:r>
          </a:p>
          <a:p>
            <a:pPr marL="566928" marR="0" lvl="2" indent="-185928" algn="l" rtl="0">
              <a:lnSpc>
                <a:spcPct val="90000"/>
              </a:lnSpc>
              <a:spcBef>
                <a:spcPts val="600"/>
              </a:spcBef>
              <a:spcAft>
                <a:spcPts val="0"/>
              </a:spcAft>
              <a:buClr>
                <a:schemeClr val="accent1"/>
              </a:buClr>
              <a:buSzPct val="100000"/>
              <a:buFont typeface="Calibri"/>
              <a:buChar char="◦"/>
            </a:pPr>
            <a:r>
              <a:rPr lang="en-US" sz="2800" b="0" i="0" u="none" strike="noStrike" cap="none" dirty="0">
                <a:solidFill>
                  <a:srgbClr val="3F3F3F"/>
                </a:solidFill>
                <a:latin typeface="Calibri"/>
                <a:ea typeface="Calibri"/>
                <a:cs typeface="Calibri"/>
                <a:sym typeface="Calibri"/>
              </a:rPr>
              <a:t>usable by end users</a:t>
            </a:r>
          </a:p>
        </p:txBody>
      </p:sp>
      <p:grpSp>
        <p:nvGrpSpPr>
          <p:cNvPr id="353" name="Shape 353"/>
          <p:cNvGrpSpPr/>
          <p:nvPr/>
        </p:nvGrpSpPr>
        <p:grpSpPr>
          <a:xfrm>
            <a:off x="5074377" y="1090508"/>
            <a:ext cx="6875406" cy="5042651"/>
            <a:chOff x="319119" y="0"/>
            <a:chExt cx="6875406" cy="5042651"/>
          </a:xfrm>
        </p:grpSpPr>
        <p:sp>
          <p:nvSpPr>
            <p:cNvPr id="354" name="Shape 354"/>
            <p:cNvSpPr/>
            <p:nvPr/>
          </p:nvSpPr>
          <p:spPr>
            <a:xfrm>
              <a:off x="319119" y="1260662"/>
              <a:ext cx="3781989" cy="3781989"/>
            </a:xfrm>
            <a:prstGeom prst="ellipse">
              <a:avLst/>
            </a:prstGeom>
            <a:solidFill>
              <a:srgbClr val="F1CBB9">
                <a:alpha val="50196"/>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p:nvPr/>
          </p:nvSpPr>
          <p:spPr>
            <a:xfrm>
              <a:off x="859629" y="1801172"/>
              <a:ext cx="2700969" cy="2700969"/>
            </a:xfrm>
            <a:prstGeom prst="ellipse">
              <a:avLst/>
            </a:prstGeom>
            <a:solidFill>
              <a:srgbClr val="EBA97E">
                <a:alpha val="67058"/>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6" name="Shape 356"/>
            <p:cNvSpPr/>
            <p:nvPr/>
          </p:nvSpPr>
          <p:spPr>
            <a:xfrm>
              <a:off x="1399823" y="2341366"/>
              <a:ext cx="1620581" cy="1620581"/>
            </a:xfrm>
            <a:prstGeom prst="ellipse">
              <a:avLst/>
            </a:prstGeom>
            <a:solidFill>
              <a:srgbClr val="E98E3F">
                <a:alpha val="83529"/>
              </a:srgbClr>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7" name="Shape 357"/>
            <p:cNvSpPr/>
            <p:nvPr/>
          </p:nvSpPr>
          <p:spPr>
            <a:xfrm>
              <a:off x="1940016" y="2881559"/>
              <a:ext cx="540193" cy="540193"/>
            </a:xfrm>
            <a:prstGeom prst="ellipse">
              <a:avLst/>
            </a:prstGeom>
            <a:solidFill>
              <a:srgbClr val="D77B10"/>
            </a:solidFill>
            <a:ln w="1587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8" name="Shape 358"/>
            <p:cNvSpPr/>
            <p:nvPr/>
          </p:nvSpPr>
          <p:spPr>
            <a:xfrm>
              <a:off x="4731439" y="0"/>
              <a:ext cx="1890994" cy="90452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9" name="Shape 359"/>
            <p:cNvSpPr txBox="1"/>
            <p:nvPr/>
          </p:nvSpPr>
          <p:spPr>
            <a:xfrm>
              <a:off x="4731439" y="0"/>
              <a:ext cx="1890994" cy="904525"/>
            </a:xfrm>
            <a:prstGeom prst="rect">
              <a:avLst/>
            </a:prstGeom>
            <a:noFill/>
            <a:ln>
              <a:noFill/>
            </a:ln>
          </p:spPr>
          <p:txBody>
            <a:bodyPr lIns="206225" tIns="36825" rIns="36825" bIns="36825" anchor="ctr" anchorCtr="0">
              <a:noAutofit/>
            </a:bodyPr>
            <a:lstStyle/>
            <a:p>
              <a:pPr marL="0" marR="0" lvl="0" indent="0" algn="l" rtl="0">
                <a:lnSpc>
                  <a:spcPct val="90000"/>
                </a:lnSpc>
                <a:spcBef>
                  <a:spcPts val="0"/>
                </a:spcBef>
                <a:spcAft>
                  <a:spcPts val="0"/>
                </a:spcAft>
                <a:buSzPct val="25000"/>
                <a:buNone/>
              </a:pPr>
              <a:r>
                <a:rPr lang="en-US" sz="2900">
                  <a:solidFill>
                    <a:schemeClr val="dk1"/>
                  </a:solidFill>
                  <a:latin typeface="Calibri"/>
                  <a:ea typeface="Calibri"/>
                  <a:cs typeface="Calibri"/>
                  <a:sym typeface="Calibri"/>
                </a:rPr>
                <a:t>Open Data</a:t>
              </a:r>
            </a:p>
          </p:txBody>
        </p:sp>
        <p:cxnSp>
          <p:nvCxnSpPr>
            <p:cNvPr id="360" name="Shape 360"/>
            <p:cNvCxnSpPr/>
            <p:nvPr/>
          </p:nvCxnSpPr>
          <p:spPr>
            <a:xfrm>
              <a:off x="4258692" y="452262"/>
              <a:ext cx="472748" cy="0"/>
            </a:xfrm>
            <a:prstGeom prst="straightConnector1">
              <a:avLst/>
            </a:prstGeom>
            <a:solidFill>
              <a:srgbClr val="E38310"/>
            </a:solidFill>
            <a:ln w="15875" cap="flat" cmpd="sng">
              <a:solidFill>
                <a:srgbClr val="E38310"/>
              </a:solidFill>
              <a:prstDash val="solid"/>
              <a:round/>
              <a:headEnd type="none" w="med" len="med"/>
              <a:tailEnd type="none" w="med" len="med"/>
            </a:ln>
          </p:spPr>
        </p:cxnSp>
        <p:cxnSp>
          <p:nvCxnSpPr>
            <p:cNvPr id="361" name="Shape 361"/>
            <p:cNvCxnSpPr/>
            <p:nvPr/>
          </p:nvCxnSpPr>
          <p:spPr>
            <a:xfrm rot="5400000">
              <a:off x="1882342" y="750093"/>
              <a:ext cx="2672604" cy="2080092"/>
            </a:xfrm>
            <a:prstGeom prst="straightConnector1">
              <a:avLst/>
            </a:prstGeom>
            <a:solidFill>
              <a:srgbClr val="E38310"/>
            </a:solidFill>
            <a:ln w="15875" cap="flat" cmpd="sng">
              <a:solidFill>
                <a:srgbClr val="E38310"/>
              </a:solidFill>
              <a:prstDash val="solid"/>
              <a:round/>
              <a:headEnd type="none" w="med" len="med"/>
              <a:tailEnd type="none" w="med" len="med"/>
            </a:ln>
          </p:spPr>
        </p:cxnSp>
        <p:sp>
          <p:nvSpPr>
            <p:cNvPr id="362" name="Shape 362"/>
            <p:cNvSpPr/>
            <p:nvPr/>
          </p:nvSpPr>
          <p:spPr>
            <a:xfrm>
              <a:off x="4518258" y="913073"/>
              <a:ext cx="2676267" cy="90452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txBox="1"/>
            <p:nvPr/>
          </p:nvSpPr>
          <p:spPr>
            <a:xfrm>
              <a:off x="4518258" y="913073"/>
              <a:ext cx="2676267" cy="904525"/>
            </a:xfrm>
            <a:prstGeom prst="rect">
              <a:avLst/>
            </a:prstGeom>
            <a:noFill/>
            <a:ln>
              <a:noFill/>
            </a:ln>
          </p:spPr>
          <p:txBody>
            <a:bodyPr lIns="206225" tIns="36825" rIns="36825" bIns="36825" anchor="ctr" anchorCtr="0">
              <a:noAutofit/>
            </a:bodyPr>
            <a:lstStyle/>
            <a:p>
              <a:pPr marL="0" marR="0" lvl="0" indent="0" algn="l" rtl="0">
                <a:lnSpc>
                  <a:spcPct val="90000"/>
                </a:lnSpc>
                <a:spcBef>
                  <a:spcPts val="0"/>
                </a:spcBef>
                <a:spcAft>
                  <a:spcPts val="0"/>
                </a:spcAft>
                <a:buSzPct val="25000"/>
                <a:buNone/>
              </a:pPr>
              <a:r>
                <a:rPr lang="en-US" sz="2900">
                  <a:solidFill>
                    <a:schemeClr val="dk1"/>
                  </a:solidFill>
                  <a:latin typeface="Calibri"/>
                  <a:ea typeface="Calibri"/>
                  <a:cs typeface="Calibri"/>
                  <a:sym typeface="Calibri"/>
                </a:rPr>
                <a:t>Structured Data</a:t>
              </a:r>
            </a:p>
          </p:txBody>
        </p:sp>
        <p:cxnSp>
          <p:nvCxnSpPr>
            <p:cNvPr id="364" name="Shape 364"/>
            <p:cNvCxnSpPr/>
            <p:nvPr/>
          </p:nvCxnSpPr>
          <p:spPr>
            <a:xfrm>
              <a:off x="4258692" y="1356787"/>
              <a:ext cx="472748" cy="0"/>
            </a:xfrm>
            <a:prstGeom prst="straightConnector1">
              <a:avLst/>
            </a:prstGeom>
            <a:solidFill>
              <a:srgbClr val="E38310"/>
            </a:solidFill>
            <a:ln w="15875" cap="flat" cmpd="sng">
              <a:solidFill>
                <a:srgbClr val="E38310"/>
              </a:solidFill>
              <a:prstDash val="solid"/>
              <a:round/>
              <a:headEnd type="none" w="med" len="med"/>
              <a:tailEnd type="none" w="med" len="med"/>
            </a:ln>
          </p:spPr>
        </p:cxnSp>
        <p:cxnSp>
          <p:nvCxnSpPr>
            <p:cNvPr id="365" name="Shape 365"/>
            <p:cNvCxnSpPr/>
            <p:nvPr/>
          </p:nvCxnSpPr>
          <p:spPr>
            <a:xfrm rot="5400000">
              <a:off x="2345004" y="1639807"/>
              <a:ext cx="2194814" cy="1629406"/>
            </a:xfrm>
            <a:prstGeom prst="straightConnector1">
              <a:avLst/>
            </a:prstGeom>
            <a:solidFill>
              <a:srgbClr val="E38310"/>
            </a:solidFill>
            <a:ln w="15875" cap="flat" cmpd="sng">
              <a:solidFill>
                <a:srgbClr val="E38310"/>
              </a:solidFill>
              <a:prstDash val="solid"/>
              <a:round/>
              <a:headEnd type="none" w="med" len="med"/>
              <a:tailEnd type="none" w="med" len="med"/>
            </a:ln>
          </p:spPr>
        </p:cxnSp>
        <p:sp>
          <p:nvSpPr>
            <p:cNvPr id="366" name="Shape 366"/>
            <p:cNvSpPr/>
            <p:nvPr/>
          </p:nvSpPr>
          <p:spPr>
            <a:xfrm>
              <a:off x="4615039" y="1809050"/>
              <a:ext cx="2123794" cy="90452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7" name="Shape 367"/>
            <p:cNvSpPr txBox="1"/>
            <p:nvPr/>
          </p:nvSpPr>
          <p:spPr>
            <a:xfrm>
              <a:off x="4615039" y="1809050"/>
              <a:ext cx="2123794" cy="904525"/>
            </a:xfrm>
            <a:prstGeom prst="rect">
              <a:avLst/>
            </a:prstGeom>
            <a:noFill/>
            <a:ln>
              <a:noFill/>
            </a:ln>
          </p:spPr>
          <p:txBody>
            <a:bodyPr lIns="206225" tIns="36825" rIns="36825" bIns="36825" anchor="ctr" anchorCtr="0">
              <a:noAutofit/>
            </a:bodyPr>
            <a:lstStyle/>
            <a:p>
              <a:pPr marL="0" marR="0" lvl="0" indent="0" algn="l" rtl="0">
                <a:lnSpc>
                  <a:spcPct val="90000"/>
                </a:lnSpc>
                <a:spcBef>
                  <a:spcPts val="0"/>
                </a:spcBef>
                <a:spcAft>
                  <a:spcPts val="0"/>
                </a:spcAft>
                <a:buSzPct val="25000"/>
                <a:buNone/>
              </a:pPr>
              <a:r>
                <a:rPr lang="en-US" sz="2900">
                  <a:solidFill>
                    <a:schemeClr val="dk1"/>
                  </a:solidFill>
                  <a:latin typeface="Calibri"/>
                  <a:ea typeface="Calibri"/>
                  <a:cs typeface="Calibri"/>
                  <a:sym typeface="Calibri"/>
                </a:rPr>
                <a:t>Public Data</a:t>
              </a:r>
            </a:p>
          </p:txBody>
        </p:sp>
        <p:cxnSp>
          <p:nvCxnSpPr>
            <p:cNvPr id="368" name="Shape 368"/>
            <p:cNvCxnSpPr/>
            <p:nvPr/>
          </p:nvCxnSpPr>
          <p:spPr>
            <a:xfrm>
              <a:off x="4258692" y="2261314"/>
              <a:ext cx="472748" cy="0"/>
            </a:xfrm>
            <a:prstGeom prst="straightConnector1">
              <a:avLst/>
            </a:prstGeom>
            <a:solidFill>
              <a:srgbClr val="E38310"/>
            </a:solidFill>
            <a:ln w="15875" cap="flat" cmpd="sng">
              <a:solidFill>
                <a:srgbClr val="E38310"/>
              </a:solidFill>
              <a:prstDash val="solid"/>
              <a:round/>
              <a:headEnd type="none" w="med" len="med"/>
              <a:tailEnd type="none" w="med" len="med"/>
            </a:ln>
          </p:spPr>
        </p:cxnSp>
        <p:cxnSp>
          <p:nvCxnSpPr>
            <p:cNvPr id="369" name="Shape 369"/>
            <p:cNvCxnSpPr/>
            <p:nvPr/>
          </p:nvCxnSpPr>
          <p:spPr>
            <a:xfrm rot="5400000">
              <a:off x="2792855" y="2469008"/>
              <a:ext cx="1674159" cy="1257510"/>
            </a:xfrm>
            <a:prstGeom prst="straightConnector1">
              <a:avLst/>
            </a:prstGeom>
            <a:solidFill>
              <a:srgbClr val="E38310"/>
            </a:solidFill>
            <a:ln w="15875" cap="flat" cmpd="sng">
              <a:solidFill>
                <a:srgbClr val="E38310"/>
              </a:solidFill>
              <a:prstDash val="solid"/>
              <a:round/>
              <a:headEnd type="none" w="med" len="med"/>
              <a:tailEnd type="none" w="med" len="med"/>
            </a:ln>
          </p:spPr>
        </p:cxnSp>
        <p:sp>
          <p:nvSpPr>
            <p:cNvPr id="370" name="Shape 370"/>
            <p:cNvSpPr/>
            <p:nvPr/>
          </p:nvSpPr>
          <p:spPr>
            <a:xfrm>
              <a:off x="4731439" y="2713576"/>
              <a:ext cx="1890994" cy="90452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1" name="Shape 371"/>
            <p:cNvSpPr txBox="1"/>
            <p:nvPr/>
          </p:nvSpPr>
          <p:spPr>
            <a:xfrm>
              <a:off x="4731439" y="2713576"/>
              <a:ext cx="1890994" cy="904525"/>
            </a:xfrm>
            <a:prstGeom prst="rect">
              <a:avLst/>
            </a:prstGeom>
            <a:noFill/>
            <a:ln>
              <a:noFill/>
            </a:ln>
          </p:spPr>
          <p:txBody>
            <a:bodyPr lIns="206225" tIns="36825" rIns="36825" bIns="36825" anchor="ctr" anchorCtr="0">
              <a:noAutofit/>
            </a:bodyPr>
            <a:lstStyle/>
            <a:p>
              <a:pPr marL="0" marR="0" lvl="0" indent="0" algn="l" rtl="0">
                <a:lnSpc>
                  <a:spcPct val="90000"/>
                </a:lnSpc>
                <a:spcBef>
                  <a:spcPts val="0"/>
                </a:spcBef>
                <a:spcAft>
                  <a:spcPts val="0"/>
                </a:spcAft>
                <a:buSzPct val="25000"/>
                <a:buNone/>
              </a:pPr>
              <a:r>
                <a:rPr lang="en-US" sz="2900">
                  <a:solidFill>
                    <a:schemeClr val="dk1"/>
                  </a:solidFill>
                  <a:latin typeface="Calibri"/>
                  <a:ea typeface="Calibri"/>
                  <a:cs typeface="Calibri"/>
                  <a:sym typeface="Calibri"/>
                </a:rPr>
                <a:t>All Data</a:t>
              </a:r>
            </a:p>
          </p:txBody>
        </p:sp>
        <p:cxnSp>
          <p:nvCxnSpPr>
            <p:cNvPr id="372" name="Shape 372"/>
            <p:cNvCxnSpPr/>
            <p:nvPr/>
          </p:nvCxnSpPr>
          <p:spPr>
            <a:xfrm>
              <a:off x="4258692" y="3165839"/>
              <a:ext cx="472748" cy="0"/>
            </a:xfrm>
            <a:prstGeom prst="straightConnector1">
              <a:avLst/>
            </a:prstGeom>
            <a:solidFill>
              <a:srgbClr val="E38310"/>
            </a:solidFill>
            <a:ln w="15875" cap="flat" cmpd="sng">
              <a:solidFill>
                <a:srgbClr val="E38310"/>
              </a:solidFill>
              <a:prstDash val="solid"/>
              <a:round/>
              <a:headEnd type="none" w="med" len="med"/>
              <a:tailEnd type="none" w="med" len="med"/>
            </a:ln>
          </p:spPr>
        </p:cxnSp>
        <p:cxnSp>
          <p:nvCxnSpPr>
            <p:cNvPr id="373" name="Shape 373"/>
            <p:cNvCxnSpPr/>
            <p:nvPr/>
          </p:nvCxnSpPr>
          <p:spPr>
            <a:xfrm rot="5400000">
              <a:off x="3241778" y="3301487"/>
              <a:ext cx="1150733" cy="878682"/>
            </a:xfrm>
            <a:prstGeom prst="straightConnector1">
              <a:avLst/>
            </a:prstGeom>
            <a:solidFill>
              <a:srgbClr val="E38310"/>
            </a:solidFill>
            <a:ln w="15875" cap="flat" cmpd="sng">
              <a:solidFill>
                <a:srgbClr val="E38310"/>
              </a:solidFill>
              <a:prstDash val="solid"/>
              <a:round/>
              <a:headEnd type="none" w="med" len="med"/>
              <a:tailEnd type="none" w="med" len="med"/>
            </a:ln>
          </p:spPr>
        </p:cxn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p:nvPr/>
        </p:nvSpPr>
        <p:spPr>
          <a:xfrm>
            <a:off x="6568439" y="2729775"/>
            <a:ext cx="4587240"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3"/>
              </a:rPr>
              <a:t>Results Washington</a:t>
            </a:r>
            <a:r>
              <a:rPr lang="en-US" sz="1800" u="sng">
                <a:solidFill>
                  <a:srgbClr val="0000FF"/>
                </a:solidFill>
                <a:latin typeface="Calibri"/>
                <a:ea typeface="Calibri"/>
                <a:cs typeface="Calibri"/>
                <a:sym typeface="Calibri"/>
              </a:rPr>
              <a:t> </a:t>
            </a:r>
            <a:r>
              <a:rPr lang="en-US" sz="1800">
                <a:solidFill>
                  <a:schemeClr val="dk1"/>
                </a:solidFill>
                <a:latin typeface="Calibri"/>
                <a:ea typeface="Calibri"/>
                <a:cs typeface="Calibri"/>
                <a:sym typeface="Calibri"/>
              </a:rPr>
              <a:t> </a:t>
            </a:r>
          </a:p>
          <a:p>
            <a:pPr marL="0" marR="0" lvl="0" indent="0" algn="l" rtl="0">
              <a:spcBef>
                <a:spcPts val="0"/>
              </a:spcBef>
              <a:buNone/>
            </a:pPr>
            <a:endParaRPr sz="2000">
              <a:solidFill>
                <a:schemeClr val="dk1"/>
              </a:solidFill>
              <a:latin typeface="Calibri"/>
              <a:ea typeface="Calibri"/>
              <a:cs typeface="Calibri"/>
              <a:sym typeface="Calibri"/>
            </a:endParaRPr>
          </a:p>
          <a:p>
            <a:pPr marL="0" marR="0" lvl="0" indent="0" algn="l" rtl="0">
              <a:spcBef>
                <a:spcPts val="0"/>
              </a:spcBef>
              <a:buNone/>
            </a:pPr>
            <a:endParaRPr sz="2000">
              <a:solidFill>
                <a:schemeClr val="dk1"/>
              </a:solidFill>
              <a:latin typeface="Calibri"/>
              <a:ea typeface="Calibri"/>
              <a:cs typeface="Calibri"/>
              <a:sym typeface="Calibri"/>
            </a:endParaRPr>
          </a:p>
          <a:p>
            <a:pPr marL="0" marR="0" lvl="0" indent="0" algn="l" rtl="0">
              <a:spcBef>
                <a:spcPts val="0"/>
              </a:spcBef>
              <a:buNone/>
            </a:pPr>
            <a:endParaRPr sz="2000">
              <a:solidFill>
                <a:schemeClr val="dk1"/>
              </a:solidFill>
              <a:latin typeface="Calibri"/>
              <a:ea typeface="Calibri"/>
              <a:cs typeface="Calibri"/>
              <a:sym typeface="Calibri"/>
            </a:endParaRPr>
          </a:p>
          <a:p>
            <a:pPr marL="0" marR="0" lvl="0" indent="0" algn="l" rtl="0">
              <a:spcBef>
                <a:spcPts val="0"/>
              </a:spcBef>
              <a:buNone/>
            </a:pPr>
            <a:endParaRPr sz="2000">
              <a:solidFill>
                <a:schemeClr val="dk1"/>
              </a:solidFill>
              <a:latin typeface="Calibri"/>
              <a:ea typeface="Calibri"/>
              <a:cs typeface="Calibri"/>
              <a:sym typeface="Calibri"/>
            </a:endParaRPr>
          </a:p>
          <a:p>
            <a:pPr marL="0" marR="0" lvl="0" indent="0" algn="l" rtl="0">
              <a:spcBef>
                <a:spcPts val="0"/>
              </a:spcBef>
              <a:buSzPct val="25000"/>
              <a:buNone/>
            </a:pPr>
            <a:r>
              <a:rPr lang="en-US" sz="1800" u="sng">
                <a:solidFill>
                  <a:schemeClr val="hlink"/>
                </a:solidFill>
                <a:latin typeface="Calibri"/>
                <a:ea typeface="Calibri"/>
                <a:cs typeface="Calibri"/>
                <a:sym typeface="Calibri"/>
                <a:hlinkClick r:id="rId4"/>
              </a:rPr>
              <a:t>Open Data Policy</a:t>
            </a:r>
          </a:p>
          <a:p>
            <a:pPr marL="0" marR="0" lvl="0" indent="0" algn="l" rtl="0">
              <a:spcBef>
                <a:spcPts val="0"/>
              </a:spcBef>
              <a:buNone/>
            </a:pPr>
            <a:endParaRPr sz="2000" u="sng">
              <a:solidFill>
                <a:srgbClr val="0000FF"/>
              </a:solidFill>
              <a:latin typeface="Calibri"/>
              <a:ea typeface="Calibri"/>
              <a:cs typeface="Calibri"/>
              <a:sym typeface="Calibri"/>
            </a:endParaRPr>
          </a:p>
          <a:p>
            <a:pPr marL="0" marR="0" lvl="0" indent="0" algn="l" rtl="0">
              <a:spcBef>
                <a:spcPts val="0"/>
              </a:spcBef>
              <a:buNone/>
            </a:pPr>
            <a:endParaRPr sz="2000" u="sng">
              <a:solidFill>
                <a:srgbClr val="0000FF"/>
              </a:solidFill>
              <a:latin typeface="Calibri"/>
              <a:ea typeface="Calibri"/>
              <a:cs typeface="Calibri"/>
              <a:sym typeface="Calibri"/>
            </a:endParaRPr>
          </a:p>
          <a:p>
            <a:pPr marL="0" marR="0" lvl="0" indent="0" algn="l" rtl="0">
              <a:spcBef>
                <a:spcPts val="0"/>
              </a:spcBef>
              <a:buNone/>
            </a:pPr>
            <a:endParaRPr sz="2000" u="sng">
              <a:solidFill>
                <a:schemeClr val="hlink"/>
              </a:solidFill>
              <a:latin typeface="Calibri"/>
              <a:ea typeface="Calibri"/>
              <a:cs typeface="Calibri"/>
              <a:sym typeface="Calibri"/>
              <a:hlinkClick r:id="rId5"/>
            </a:endParaRPr>
          </a:p>
          <a:p>
            <a:pPr marL="0" marR="0" lvl="0" indent="0" algn="l" rtl="0">
              <a:spcBef>
                <a:spcPts val="0"/>
              </a:spcBef>
              <a:buNone/>
            </a:pPr>
            <a:endParaRPr sz="2000" u="sng">
              <a:solidFill>
                <a:schemeClr val="hlink"/>
              </a:solidFill>
              <a:latin typeface="Calibri"/>
              <a:ea typeface="Calibri"/>
              <a:cs typeface="Calibri"/>
              <a:sym typeface="Calibri"/>
              <a:hlinkClick r:id="rId5"/>
            </a:endParaRPr>
          </a:p>
          <a:p>
            <a:pPr marL="0" marR="0" lvl="0" indent="0" algn="l" rtl="0">
              <a:spcBef>
                <a:spcPts val="0"/>
              </a:spcBef>
              <a:buSzPct val="25000"/>
              <a:buNone/>
            </a:pPr>
            <a:r>
              <a:rPr lang="en-US" sz="2000" u="sng">
                <a:solidFill>
                  <a:schemeClr val="hlink"/>
                </a:solidFill>
                <a:latin typeface="Calibri"/>
                <a:ea typeface="Calibri"/>
                <a:cs typeface="Calibri"/>
                <a:sym typeface="Calibri"/>
                <a:hlinkClick r:id="rId5"/>
              </a:rPr>
              <a:t>Open Data Impact Survey</a:t>
            </a:r>
          </a:p>
        </p:txBody>
      </p:sp>
      <p:sp>
        <p:nvSpPr>
          <p:cNvPr id="379" name="Shape 37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dirty="0">
                <a:solidFill>
                  <a:srgbClr val="3F3F3F"/>
                </a:solidFill>
                <a:latin typeface="Calibri"/>
                <a:ea typeface="Calibri"/>
                <a:cs typeface="Calibri"/>
                <a:sym typeface="Calibri"/>
              </a:rPr>
              <a:t>What's the Initiative?</a:t>
            </a:r>
          </a:p>
        </p:txBody>
      </p:sp>
      <p:sp>
        <p:nvSpPr>
          <p:cNvPr id="380" name="Shape 380"/>
          <p:cNvSpPr/>
          <p:nvPr/>
        </p:nvSpPr>
        <p:spPr>
          <a:xfrm>
            <a:off x="624839" y="2615475"/>
            <a:ext cx="6156960"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Calibri"/>
                <a:ea typeface="Calibri"/>
                <a:cs typeface="Calibri"/>
                <a:sym typeface="Calibri"/>
              </a:rPr>
              <a:t>Publishing data: 1000+ datasets</a:t>
            </a:r>
          </a:p>
          <a:p>
            <a:pPr marL="0" marR="0" lvl="0" indent="0" algn="l" rtl="0">
              <a:spcBef>
                <a:spcPts val="0"/>
              </a:spcBef>
              <a:buSzPct val="25000"/>
              <a:buNone/>
            </a:pPr>
            <a:r>
              <a:rPr lang="en-US" sz="3200">
                <a:solidFill>
                  <a:schemeClr val="dk1"/>
                </a:solidFill>
                <a:latin typeface="Calibri"/>
                <a:ea typeface="Calibri"/>
                <a:cs typeface="Calibri"/>
                <a:sym typeface="Calibri"/>
              </a:rPr>
              <a:t> </a:t>
            </a:r>
          </a:p>
          <a:p>
            <a:pPr marL="0" marR="0" lvl="0" indent="0" algn="l" rtl="0">
              <a:spcBef>
                <a:spcPts val="0"/>
              </a:spcBef>
              <a:buNone/>
            </a:pPr>
            <a:endParaRPr sz="3200">
              <a:solidFill>
                <a:schemeClr val="dk1"/>
              </a:solidFill>
              <a:latin typeface="Calibri"/>
              <a:ea typeface="Calibri"/>
              <a:cs typeface="Calibri"/>
              <a:sym typeface="Calibri"/>
            </a:endParaRPr>
          </a:p>
          <a:p>
            <a:pPr marL="0" marR="0" lvl="0" indent="0" algn="l" rtl="0">
              <a:spcBef>
                <a:spcPts val="0"/>
              </a:spcBef>
              <a:buSzPct val="25000"/>
              <a:buNone/>
            </a:pPr>
            <a:r>
              <a:rPr lang="en-US" sz="3200">
                <a:solidFill>
                  <a:schemeClr val="dk1"/>
                </a:solidFill>
                <a:latin typeface="Calibri"/>
                <a:ea typeface="Calibri"/>
                <a:cs typeface="Calibri"/>
                <a:sym typeface="Calibri"/>
              </a:rPr>
              <a:t>Planning for more: state IT policy</a:t>
            </a:r>
          </a:p>
          <a:p>
            <a:pPr marL="0" marR="0" lvl="0" indent="0" algn="l" rtl="0">
              <a:spcBef>
                <a:spcPts val="0"/>
              </a:spcBef>
              <a:buSzPct val="25000"/>
              <a:buNone/>
            </a:pPr>
            <a:r>
              <a:rPr lang="en-US" sz="3200">
                <a:solidFill>
                  <a:schemeClr val="dk1"/>
                </a:solidFill>
                <a:latin typeface="Calibri"/>
                <a:ea typeface="Calibri"/>
                <a:cs typeface="Calibri"/>
                <a:sym typeface="Calibri"/>
              </a:rPr>
              <a:t>  </a:t>
            </a:r>
          </a:p>
          <a:p>
            <a:pPr marL="0" marR="0" lvl="0" indent="0" algn="l" rtl="0">
              <a:spcBef>
                <a:spcPts val="0"/>
              </a:spcBef>
              <a:buNone/>
            </a:pPr>
            <a:endParaRPr sz="3200">
              <a:solidFill>
                <a:schemeClr val="dk1"/>
              </a:solidFill>
              <a:latin typeface="Calibri"/>
              <a:ea typeface="Calibri"/>
              <a:cs typeface="Calibri"/>
              <a:sym typeface="Calibri"/>
            </a:endParaRPr>
          </a:p>
          <a:p>
            <a:pPr marL="0" marR="0" lvl="0" indent="0" algn="l" rtl="0">
              <a:spcBef>
                <a:spcPts val="0"/>
              </a:spcBef>
              <a:buSzPct val="25000"/>
              <a:buNone/>
            </a:pPr>
            <a:r>
              <a:rPr lang="en-US" sz="3200">
                <a:solidFill>
                  <a:schemeClr val="dk1"/>
                </a:solidFill>
                <a:latin typeface="Calibri"/>
                <a:ea typeface="Calibri"/>
                <a:cs typeface="Calibri"/>
                <a:sym typeface="Calibri"/>
              </a:rPr>
              <a:t>Surveying with partners</a:t>
            </a:r>
          </a:p>
        </p:txBody>
      </p:sp>
      <p:pic>
        <p:nvPicPr>
          <p:cNvPr id="381" name="Shape 381"/>
          <p:cNvPicPr preferRelativeResize="0"/>
          <p:nvPr/>
        </p:nvPicPr>
        <p:blipFill rotWithShape="1">
          <a:blip r:embed="rId6">
            <a:alphaModFix/>
          </a:blip>
          <a:srcRect/>
          <a:stretch/>
        </p:blipFill>
        <p:spPr>
          <a:xfrm>
            <a:off x="9350806" y="2461259"/>
            <a:ext cx="1842976" cy="754379"/>
          </a:xfrm>
          <a:prstGeom prst="rect">
            <a:avLst/>
          </a:prstGeom>
          <a:noFill/>
          <a:ln>
            <a:noFill/>
          </a:ln>
        </p:spPr>
      </p:pic>
      <p:pic>
        <p:nvPicPr>
          <p:cNvPr id="382" name="Shape 382"/>
          <p:cNvPicPr preferRelativeResize="0"/>
          <p:nvPr/>
        </p:nvPicPr>
        <p:blipFill rotWithShape="1">
          <a:blip r:embed="rId7">
            <a:alphaModFix/>
          </a:blip>
          <a:srcRect/>
          <a:stretch/>
        </p:blipFill>
        <p:spPr>
          <a:xfrm>
            <a:off x="9130279" y="3809319"/>
            <a:ext cx="1912769" cy="949453"/>
          </a:xfrm>
          <a:prstGeom prst="rect">
            <a:avLst/>
          </a:prstGeom>
          <a:noFill/>
          <a:ln>
            <a:noFill/>
          </a:ln>
        </p:spPr>
      </p:pic>
      <p:sp>
        <p:nvSpPr>
          <p:cNvPr id="383" name="Shape 383"/>
          <p:cNvSpPr txBox="1"/>
          <p:nvPr/>
        </p:nvSpPr>
        <p:spPr>
          <a:xfrm>
            <a:off x="191425" y="5785573"/>
            <a:ext cx="54854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D8D8D8"/>
                </a:solidFill>
                <a:latin typeface="Calibri"/>
                <a:ea typeface="Calibri"/>
                <a:cs typeface="Calibri"/>
                <a:sym typeface="Calibri"/>
              </a:rPr>
              <a:t>Will</a:t>
            </a:r>
          </a:p>
        </p:txBody>
      </p:sp>
      <p:pic>
        <p:nvPicPr>
          <p:cNvPr id="384" name="Shape 384"/>
          <p:cNvPicPr preferRelativeResize="0"/>
          <p:nvPr/>
        </p:nvPicPr>
        <p:blipFill rotWithShape="1">
          <a:blip r:embed="rId8">
            <a:alphaModFix/>
          </a:blip>
          <a:srcRect/>
          <a:stretch/>
        </p:blipFill>
        <p:spPr>
          <a:xfrm>
            <a:off x="9361956" y="5248517"/>
            <a:ext cx="1812775" cy="90638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dirty="0">
                <a:solidFill>
                  <a:srgbClr val="FFFFFF"/>
                </a:solidFill>
                <a:latin typeface="Calibri"/>
                <a:ea typeface="Calibri"/>
                <a:cs typeface="Calibri"/>
                <a:sym typeface="Calibri"/>
              </a:rPr>
              <a:t>Toys for Tots</a:t>
            </a:r>
          </a:p>
        </p:txBody>
      </p:sp>
      <p:pic>
        <p:nvPicPr>
          <p:cNvPr id="390" name="Shape 390"/>
          <p:cNvPicPr preferRelativeResize="0">
            <a:picLocks noGrp="1"/>
          </p:cNvPicPr>
          <p:nvPr>
            <p:ph type="body" idx="1"/>
          </p:nvPr>
        </p:nvPicPr>
        <p:blipFill rotWithShape="1">
          <a:blip r:embed="rId3">
            <a:alphaModFix/>
          </a:blip>
          <a:srcRect/>
          <a:stretch/>
        </p:blipFill>
        <p:spPr>
          <a:xfrm>
            <a:off x="4467705" y="1375833"/>
            <a:ext cx="7278820" cy="4836013"/>
          </a:xfrm>
          <a:prstGeom prst="rect">
            <a:avLst/>
          </a:prstGeom>
          <a:noFill/>
          <a:ln>
            <a:noFill/>
          </a:ln>
        </p:spPr>
      </p:pic>
      <p:sp>
        <p:nvSpPr>
          <p:cNvPr id="391" name="Shape 391"/>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dirty="0">
                <a:solidFill>
                  <a:schemeClr val="hlink"/>
                </a:solidFill>
                <a:latin typeface="Calibri"/>
                <a:ea typeface="Calibri"/>
                <a:cs typeface="Calibri"/>
                <a:sym typeface="Calibri"/>
                <a:hlinkClick r:id="rId4"/>
              </a:rPr>
              <a:t>https://fortress.wa.gov/ecy/cspareporting/Default.aspx</a:t>
            </a:r>
            <a:r>
              <a:rPr lang="en-US" sz="1500" b="0" i="0" u="none" strike="noStrike" cap="none" dirty="0">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Department of Ecology tests consumer products for potentially dangerous chemicals.  The lab is just behind the agency’s library, BTW.</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Here’s what they have found in kids’ tabletop toys and games in the past year.</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Good info, but you’d need help navigating it</a:t>
            </a:r>
          </a:p>
        </p:txBody>
      </p:sp>
      <p:pic>
        <p:nvPicPr>
          <p:cNvPr id="392" name="Shape 392"/>
          <p:cNvPicPr preferRelativeResize="0"/>
          <p:nvPr/>
        </p:nvPicPr>
        <p:blipFill rotWithShape="1">
          <a:blip r:embed="rId5">
            <a:alphaModFix/>
          </a:blip>
          <a:srcRect/>
          <a:stretch/>
        </p:blipFill>
        <p:spPr>
          <a:xfrm>
            <a:off x="4467705" y="867508"/>
            <a:ext cx="7278820" cy="5083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a:solidFill>
                  <a:srgbClr val="FFFFFF"/>
                </a:solidFill>
                <a:latin typeface="Calibri"/>
                <a:ea typeface="Calibri"/>
                <a:cs typeface="Calibri"/>
                <a:sym typeface="Calibri"/>
              </a:rPr>
              <a:t>Waiter there’s a fly in my soup</a:t>
            </a:r>
          </a:p>
        </p:txBody>
      </p:sp>
      <p:pic>
        <p:nvPicPr>
          <p:cNvPr id="398" name="Shape 398"/>
          <p:cNvPicPr preferRelativeResize="0">
            <a:picLocks noGrp="1"/>
          </p:cNvPicPr>
          <p:nvPr>
            <p:ph type="body" idx="1"/>
          </p:nvPr>
        </p:nvPicPr>
        <p:blipFill rotWithShape="1">
          <a:blip r:embed="rId3">
            <a:alphaModFix/>
          </a:blip>
          <a:srcRect/>
          <a:stretch/>
        </p:blipFill>
        <p:spPr>
          <a:xfrm>
            <a:off x="4800600" y="1114445"/>
            <a:ext cx="6492874" cy="4492584"/>
          </a:xfrm>
          <a:prstGeom prst="rect">
            <a:avLst/>
          </a:prstGeom>
          <a:noFill/>
          <a:ln>
            <a:noFill/>
          </a:ln>
        </p:spPr>
      </p:pic>
      <p:sp>
        <p:nvSpPr>
          <p:cNvPr id="399" name="Shape 399"/>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dirty="0">
                <a:solidFill>
                  <a:schemeClr val="hlink"/>
                </a:solidFill>
                <a:latin typeface="Calibri"/>
                <a:ea typeface="Calibri"/>
                <a:cs typeface="Calibri"/>
                <a:sym typeface="Calibri"/>
                <a:hlinkClick r:id="rId4"/>
              </a:rPr>
              <a:t>https://data.kingcounty.gov/dataset/Inspections2014/a6y8-bqss</a:t>
            </a:r>
            <a:r>
              <a:rPr lang="en-US" sz="1500" b="0" i="0" u="none" strike="noStrike" cap="none" dirty="0">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Going to dinner in Seattle?  King county publishes the results of health inspections.</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Yellow means unsatisfactory.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a:solidFill>
                  <a:srgbClr val="FFFFFF"/>
                </a:solidFill>
                <a:latin typeface="Calibri"/>
                <a:ea typeface="Calibri"/>
                <a:cs typeface="Calibri"/>
                <a:sym typeface="Calibri"/>
              </a:rPr>
              <a:t>Same fly, different city</a:t>
            </a:r>
          </a:p>
        </p:txBody>
      </p:sp>
      <p:pic>
        <p:nvPicPr>
          <p:cNvPr id="405" name="Shape 405"/>
          <p:cNvPicPr preferRelativeResize="0">
            <a:picLocks noGrp="1"/>
          </p:cNvPicPr>
          <p:nvPr>
            <p:ph type="body" idx="1"/>
          </p:nvPr>
        </p:nvPicPr>
        <p:blipFill rotWithShape="1">
          <a:blip r:embed="rId3">
            <a:alphaModFix/>
          </a:blip>
          <a:srcRect/>
          <a:stretch/>
        </p:blipFill>
        <p:spPr>
          <a:xfrm>
            <a:off x="4325816" y="1049215"/>
            <a:ext cx="7435795" cy="4706198"/>
          </a:xfrm>
          <a:prstGeom prst="rect">
            <a:avLst/>
          </a:prstGeom>
          <a:noFill/>
          <a:ln>
            <a:noFill/>
          </a:ln>
        </p:spPr>
      </p:pic>
      <p:sp>
        <p:nvSpPr>
          <p:cNvPr id="406" name="Shape 406"/>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a:solidFill>
                  <a:schemeClr val="hlink"/>
                </a:solidFill>
                <a:latin typeface="Calibri"/>
                <a:ea typeface="Calibri"/>
                <a:cs typeface="Calibri"/>
                <a:sym typeface="Calibri"/>
                <a:hlinkClick r:id="rId4"/>
              </a:rPr>
              <a:t>https://www.yelp.com/inspections/balompie-cafe-san-francisco</a:t>
            </a:r>
            <a:r>
              <a:rPr lang="en-US" sz="1500" b="0" i="0" u="none" strike="noStrike" cap="none">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In San Francisco, Yelp has taken this kind of data one step further and made it more readable.</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In WA the same data is available, but you might need a librarian to find and understand it…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dirty="0">
                <a:solidFill>
                  <a:srgbClr val="FFFFFF"/>
                </a:solidFill>
                <a:latin typeface="Calibri"/>
                <a:ea typeface="Calibri"/>
                <a:cs typeface="Calibri"/>
                <a:sym typeface="Calibri"/>
              </a:rPr>
              <a:t>Everybody’s Favorite</a:t>
            </a:r>
          </a:p>
        </p:txBody>
      </p:sp>
      <p:pic>
        <p:nvPicPr>
          <p:cNvPr id="412" name="Shape 412"/>
          <p:cNvPicPr preferRelativeResize="0">
            <a:picLocks noGrp="1"/>
          </p:cNvPicPr>
          <p:nvPr>
            <p:ph type="body" idx="1"/>
          </p:nvPr>
        </p:nvPicPr>
        <p:blipFill rotWithShape="1">
          <a:blip r:embed="rId3">
            <a:alphaModFix/>
          </a:blip>
          <a:srcRect/>
          <a:stretch/>
        </p:blipFill>
        <p:spPr>
          <a:xfrm>
            <a:off x="4441505" y="1201616"/>
            <a:ext cx="7508462" cy="4103216"/>
          </a:xfrm>
          <a:prstGeom prst="rect">
            <a:avLst/>
          </a:prstGeom>
          <a:noFill/>
          <a:ln>
            <a:noFill/>
          </a:ln>
        </p:spPr>
      </p:pic>
      <p:sp>
        <p:nvSpPr>
          <p:cNvPr id="413" name="Shape 413"/>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Cannabis</a:t>
            </a:r>
          </a:p>
          <a:p>
            <a:pPr marL="0" marR="0" lvl="0" indent="0" algn="l" rtl="0">
              <a:lnSpc>
                <a:spcPct val="90000"/>
              </a:lnSpc>
              <a:spcBef>
                <a:spcPts val="1400"/>
              </a:spcBef>
              <a:spcAft>
                <a:spcPts val="0"/>
              </a:spcAft>
              <a:buClr>
                <a:schemeClr val="accent1"/>
              </a:buClr>
              <a:buSzPct val="25000"/>
              <a:buFont typeface="Calibri"/>
              <a:buNone/>
            </a:pPr>
            <a:r>
              <a:rPr lang="en-US" sz="1500" b="0" i="0" u="sng" strike="noStrike" cap="none">
                <a:solidFill>
                  <a:schemeClr val="hlink"/>
                </a:solidFill>
                <a:latin typeface="Calibri"/>
                <a:ea typeface="Calibri"/>
                <a:cs typeface="Calibri"/>
                <a:sym typeface="Calibri"/>
                <a:hlinkClick r:id="rId4"/>
              </a:rPr>
              <a:t>https://insight.livestories.com/s/recreational-marijuana-revenues-in-washington-state/5588e0e8a750b313834c5582/</a:t>
            </a: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a:solidFill>
                  <a:srgbClr val="FFFFFF"/>
                </a:solidFill>
                <a:latin typeface="Calibri"/>
                <a:ea typeface="Calibri"/>
                <a:cs typeface="Calibri"/>
                <a:sym typeface="Calibri"/>
              </a:rPr>
              <a:t>This was a student project for DOR, showing the tax revenue impact and sales in the first year</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a:solidFill>
                <a:srgbClr val="FFFFFF"/>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594358"/>
            <a:ext cx="3200399" cy="22860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FFFFFF"/>
              </a:buClr>
              <a:buSzPct val="25000"/>
              <a:buFont typeface="Calibri"/>
              <a:buNone/>
            </a:pPr>
            <a:r>
              <a:rPr lang="en-US" sz="3600" b="0" i="0" u="none" strike="noStrike" cap="none" dirty="0">
                <a:solidFill>
                  <a:srgbClr val="FFFFFF"/>
                </a:solidFill>
                <a:latin typeface="Calibri"/>
                <a:ea typeface="Calibri"/>
                <a:cs typeface="Calibri"/>
                <a:sym typeface="Calibri"/>
              </a:rPr>
              <a:t>Crime maps</a:t>
            </a:r>
          </a:p>
        </p:txBody>
      </p:sp>
      <p:pic>
        <p:nvPicPr>
          <p:cNvPr id="419" name="Shape 419"/>
          <p:cNvPicPr preferRelativeResize="0">
            <a:picLocks noGrp="1"/>
          </p:cNvPicPr>
          <p:nvPr>
            <p:ph type="body" idx="1"/>
          </p:nvPr>
        </p:nvPicPr>
        <p:blipFill rotWithShape="1">
          <a:blip r:embed="rId3">
            <a:alphaModFix/>
          </a:blip>
          <a:srcRect/>
          <a:stretch/>
        </p:blipFill>
        <p:spPr>
          <a:xfrm>
            <a:off x="4727573" y="732693"/>
            <a:ext cx="6917595" cy="4929959"/>
          </a:xfrm>
          <a:prstGeom prst="rect">
            <a:avLst/>
          </a:prstGeom>
          <a:noFill/>
          <a:ln>
            <a:noFill/>
          </a:ln>
        </p:spPr>
      </p:pic>
      <p:sp>
        <p:nvSpPr>
          <p:cNvPr id="420" name="Shape 420"/>
          <p:cNvSpPr txBox="1">
            <a:spLocks noGrp="1"/>
          </p:cNvSpPr>
          <p:nvPr>
            <p:ph type="body" idx="2"/>
          </p:nvPr>
        </p:nvSpPr>
        <p:spPr>
          <a:xfrm>
            <a:off x="457200" y="2926080"/>
            <a:ext cx="3200399" cy="337912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500" b="0" i="0" u="sng" strike="noStrike" cap="none" dirty="0">
                <a:solidFill>
                  <a:schemeClr val="hlink"/>
                </a:solidFill>
                <a:latin typeface="Calibri"/>
                <a:ea typeface="Calibri"/>
                <a:cs typeface="Calibri"/>
                <a:sym typeface="Calibri"/>
                <a:hlinkClick r:id="rId4"/>
              </a:rPr>
              <a:t>http://spokane.maps.arcgis.com/apps/webappviewer/index.html?id=3ad764a4c721463a88e7e3132b61eb69</a:t>
            </a:r>
            <a:r>
              <a:rPr lang="en-US" sz="1500" b="0" i="0" u="none" strike="noStrike" cap="none" dirty="0">
                <a:solidFill>
                  <a:srgbClr val="FFFFFF"/>
                </a:solidFill>
                <a:latin typeface="Calibri"/>
                <a:ea typeface="Calibri"/>
                <a:cs typeface="Calibri"/>
                <a:sym typeface="Calibri"/>
              </a:rPr>
              <a:t> </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500" b="0" i="0" u="none" strike="noStrike" cap="none" dirty="0">
                <a:solidFill>
                  <a:srgbClr val="FFFFFF"/>
                </a:solidFill>
                <a:latin typeface="Calibri"/>
                <a:ea typeface="Calibri"/>
                <a:cs typeface="Calibri"/>
                <a:sym typeface="Calibri"/>
              </a:rPr>
              <a:t>Most big cities have a crime map. Here’s Spokane’s version (one of the best).</a:t>
            </a:r>
          </a:p>
          <a:p>
            <a:pPr marL="0" marR="0" lvl="0" indent="0" algn="l" rtl="0">
              <a:lnSpc>
                <a:spcPct val="90000"/>
              </a:lnSpc>
              <a:spcBef>
                <a:spcPts val="1400"/>
              </a:spcBef>
              <a:spcAft>
                <a:spcPts val="0"/>
              </a:spcAft>
              <a:buClr>
                <a:schemeClr val="accent1"/>
              </a:buClr>
              <a:buSzPct val="25000"/>
              <a:buFont typeface="Calibri"/>
              <a:buNone/>
            </a:pPr>
            <a:endParaRPr sz="1500" b="0" i="0" u="none" strike="noStrike" cap="none" dirty="0">
              <a:solidFill>
                <a:srgbClr val="FFFFFF"/>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1105</Words>
  <Application>Microsoft Office PowerPoint</Application>
  <PresentationFormat>Widescreen</PresentationFormat>
  <Paragraphs>210</Paragraphs>
  <Slides>20</Slides>
  <Notes>20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Consolas</vt:lpstr>
      <vt:lpstr>Retrospect</vt:lpstr>
      <vt:lpstr>2_Custom Design</vt:lpstr>
      <vt:lpstr>Custom Design</vt:lpstr>
      <vt:lpstr>1_Custom Design</vt:lpstr>
      <vt:lpstr>Open Data Initiative:</vt:lpstr>
      <vt:lpstr>Who and Why</vt:lpstr>
      <vt:lpstr>    What is Open Data?</vt:lpstr>
      <vt:lpstr>What's the Initiative?</vt:lpstr>
      <vt:lpstr>Toys for Tots</vt:lpstr>
      <vt:lpstr>Waiter there’s a fly in my soup</vt:lpstr>
      <vt:lpstr>Same fly, different city</vt:lpstr>
      <vt:lpstr>Everybody’s Favorite</vt:lpstr>
      <vt:lpstr>Crime maps</vt:lpstr>
      <vt:lpstr>Crime Stats</vt:lpstr>
      <vt:lpstr>Doc, are you licensed for this kinda thing?</vt:lpstr>
      <vt:lpstr>Taxes – or not</vt:lpstr>
      <vt:lpstr>What’s the role for Libraries / librarians?</vt:lpstr>
      <vt:lpstr>PowerPoint Presentation</vt:lpstr>
      <vt:lpstr>Is it Hard to Use or Learn?</vt:lpstr>
      <vt:lpstr>Announcing</vt:lpstr>
      <vt:lpstr>PowerPoint Presentation</vt:lpstr>
      <vt:lpstr>PowerPoint Presentation</vt:lpstr>
      <vt:lpstr>Wrap up</vt:lpstr>
      <vt:lpstr>Presented by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Initiative:</dc:title>
  <cp:lastModifiedBy>Saunders, Will (OCIO)</cp:lastModifiedBy>
  <cp:revision>10</cp:revision>
  <dcterms:modified xsi:type="dcterms:W3CDTF">2016-04-29T19:03:03Z</dcterms:modified>
</cp:coreProperties>
</file>